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2.xml" ContentType="application/xml"/>
  <Override PartName="/customXml/itemProps1.xml" ContentType="application/vnd.openxmlformats-officedocument.customXmlProperties+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3.xml" ContentType="application/xml"/>
  <Override PartName="/customXml/itemProps2.xml" ContentType="application/vnd.openxmlformats-officedocument.customXmlProperties+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p>
            <a:endParaRPr b="0" lang="lt-LT"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lt-LT"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p>
            <a:endParaRPr b="0" lang="lt-LT"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lt-LT"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p>
            <a:endParaRPr b="0" lang="lt-LT"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lt-LT"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p>
            <a:endParaRPr b="0" lang="lt-LT"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p>
            <a:endParaRPr b="0" lang="lt-LT"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lt-LT"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p>
            <a:endParaRPr b="0" lang="lt-LT"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lt-LT"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lt-LT"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p>
            <a:endParaRPr b="0" lang="lt-LT"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p>
            <a:endParaRPr b="0" lang="lt-LT"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lt-LT"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lt-LT"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p>
            <a:endParaRPr b="0" lang="lt-LT"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lt-LT"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lt-LT"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p>
            <a:endParaRPr b="0" lang="lt-LT"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lt-LT"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lt-LT"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240" cy="1325160"/>
          </a:xfrm>
          <a:prstGeom prst="rect">
            <a:avLst/>
          </a:prstGeom>
        </p:spPr>
        <p:txBody>
          <a:bodyPr anchor="ctr"/>
          <a:p>
            <a:pPr>
              <a:lnSpc>
                <a:spcPct val="90000"/>
              </a:lnSpc>
            </a:pPr>
            <a:r>
              <a:rPr b="0" lang="lt-LT" sz="4400" spc="-1" strike="noStrike">
                <a:solidFill>
                  <a:srgbClr val="000000"/>
                </a:solidFill>
                <a:latin typeface="Calibri Light"/>
              </a:rPr>
              <a:t>Spustelėję redaguokite stilių</a:t>
            </a:r>
            <a:endParaRPr b="0" lang="lt-LT" sz="4400" spc="-1" strike="noStrike">
              <a:solidFill>
                <a:srgbClr val="000000"/>
              </a:solidFill>
              <a:latin typeface="Calibri"/>
            </a:endParaRPr>
          </a:p>
        </p:txBody>
      </p:sp>
      <p:sp>
        <p:nvSpPr>
          <p:cNvPr id="1" name="PlaceHolder 2"/>
          <p:cNvSpPr>
            <a:spLocks noGrp="1"/>
          </p:cNvSpPr>
          <p:nvPr>
            <p:ph type="body"/>
          </p:nvPr>
        </p:nvSpPr>
        <p:spPr>
          <a:xfrm>
            <a:off x="838080" y="1825560"/>
            <a:ext cx="10515240" cy="4350960"/>
          </a:xfrm>
          <a:prstGeom prst="rect">
            <a:avLst/>
          </a:prstGeom>
        </p:spPr>
        <p:txBody>
          <a:bodyPr/>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Spustelėkite, kad galėtumėte redaguoti šablono teksto stilius</a:t>
            </a:r>
            <a:endParaRPr b="0" lang="lt-LT"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Antras lygis</a:t>
            </a:r>
            <a:endParaRPr b="0" lang="lt-LT"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lt-LT" sz="2000" spc="-1" strike="noStrike">
                <a:solidFill>
                  <a:srgbClr val="000000"/>
                </a:solidFill>
                <a:latin typeface="Calibri"/>
              </a:rPr>
              <a:t>Trečias lygis</a:t>
            </a:r>
            <a:endParaRPr b="0" lang="lt-LT"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lt-LT" sz="1800" spc="-1" strike="noStrike">
                <a:solidFill>
                  <a:srgbClr val="000000"/>
                </a:solidFill>
                <a:latin typeface="Calibri"/>
              </a:rPr>
              <a:t>Ketvirtas lygis</a:t>
            </a:r>
            <a:endParaRPr b="0" lang="lt-LT"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lt-LT" sz="1800" spc="-1" strike="noStrike">
                <a:solidFill>
                  <a:srgbClr val="000000"/>
                </a:solidFill>
                <a:latin typeface="Calibri"/>
              </a:rPr>
              <a:t>Penktas lygis</a:t>
            </a:r>
            <a:endParaRPr b="0" lang="lt-LT" sz="1800" spc="-1" strike="noStrike">
              <a:solidFill>
                <a:srgbClr val="000000"/>
              </a:solidFill>
              <a:latin typeface="Calibri"/>
            </a:endParaRPr>
          </a:p>
        </p:txBody>
      </p:sp>
      <p:sp>
        <p:nvSpPr>
          <p:cNvPr id="2" name="PlaceHolder 3"/>
          <p:cNvSpPr>
            <a:spLocks noGrp="1"/>
          </p:cNvSpPr>
          <p:nvPr>
            <p:ph type="dt"/>
          </p:nvPr>
        </p:nvSpPr>
        <p:spPr>
          <a:xfrm>
            <a:off x="838080" y="6356520"/>
            <a:ext cx="2742840" cy="364680"/>
          </a:xfrm>
          <a:prstGeom prst="rect">
            <a:avLst/>
          </a:prstGeom>
        </p:spPr>
        <p:txBody>
          <a:bodyPr anchor="ctr"/>
          <a:p>
            <a:pPr>
              <a:lnSpc>
                <a:spcPct val="100000"/>
              </a:lnSpc>
            </a:pPr>
            <a:fld id="{3B501044-EBC1-4B56-94E6-F9DB167461B7}" type="datetime">
              <a:rPr b="0" lang="pl-PL" sz="1200" spc="-1" strike="noStrike">
                <a:solidFill>
                  <a:srgbClr val="8b8b8b"/>
                </a:solidFill>
                <a:latin typeface="Calibri"/>
              </a:rPr>
              <a:t>20-3-3</a:t>
            </a:fld>
            <a:endParaRPr b="0" lang="pl-PL" sz="1200" spc="-1" strike="noStrike">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p>
            <a:endParaRPr b="0" lang="pl-PL" sz="2400" spc="-1" strike="noStrike">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p>
            <a:pPr algn="r">
              <a:lnSpc>
                <a:spcPct val="100000"/>
              </a:lnSpc>
            </a:pPr>
            <a:fld id="{A35D2163-9C47-426E-8763-EE1432812E9A}" type="slidenum">
              <a:rPr b="0" lang="pl-PL" sz="1200" spc="-1" strike="noStrike">
                <a:solidFill>
                  <a:srgbClr val="8b8b8b"/>
                </a:solidFill>
                <a:latin typeface="Calibri"/>
              </a:rPr>
              <a:t>&lt;number&gt;</a:t>
            </a:fld>
            <a:endParaRPr b="0" lang="pl-PL"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txBox="1"/>
          <p:nvPr/>
        </p:nvSpPr>
        <p:spPr>
          <a:xfrm>
            <a:off x="838080" y="365040"/>
            <a:ext cx="10515240" cy="1325160"/>
          </a:xfrm>
          <a:prstGeom prst="rect">
            <a:avLst/>
          </a:prstGeom>
          <a:noFill/>
          <a:ln>
            <a:noFill/>
          </a:ln>
        </p:spPr>
        <p:txBody>
          <a:bodyPr anchor="ctr"/>
          <a:p>
            <a:endParaRPr b="0" lang="lt-LT" sz="1800" spc="-1" strike="noStrike">
              <a:solidFill>
                <a:srgbClr val="000000"/>
              </a:solidFill>
              <a:latin typeface="Calibri"/>
            </a:endParaRPr>
          </a:p>
        </p:txBody>
      </p:sp>
      <p:pic>
        <p:nvPicPr>
          <p:cNvPr id="42" name="Paveikslėlis 3" descr=""/>
          <p:cNvPicPr/>
          <p:nvPr/>
        </p:nvPicPr>
        <p:blipFill>
          <a:blip r:embed="rId1"/>
          <a:stretch/>
        </p:blipFill>
        <p:spPr>
          <a:xfrm>
            <a:off x="0" y="0"/>
            <a:ext cx="12269160" cy="4385160"/>
          </a:xfrm>
          <a:prstGeom prst="rect">
            <a:avLst/>
          </a:prstGeom>
          <a:ln>
            <a:noFill/>
          </a:ln>
        </p:spPr>
      </p:pic>
      <p:sp>
        <p:nvSpPr>
          <p:cNvPr id="43" name="TextShape 2"/>
          <p:cNvSpPr txBox="1"/>
          <p:nvPr/>
        </p:nvSpPr>
        <p:spPr>
          <a:xfrm>
            <a:off x="838080" y="1825560"/>
            <a:ext cx="10515240" cy="4350960"/>
          </a:xfrm>
          <a:prstGeom prst="rect">
            <a:avLst/>
          </a:prstGeom>
          <a:noFill/>
          <a:ln>
            <a:noFill/>
          </a:ln>
        </p:spPr>
        <p:txBody>
          <a:bodyPr/>
          <a:p>
            <a:endParaRPr b="0" lang="lt-LT" sz="2800" spc="-1" strike="noStrike">
              <a:solidFill>
                <a:srgbClr val="000000"/>
              </a:solidFill>
              <a:latin typeface="Calibri"/>
            </a:endParaRPr>
          </a:p>
        </p:txBody>
      </p:sp>
      <p:sp>
        <p:nvSpPr>
          <p:cNvPr id="44" name="CustomShape 3"/>
          <p:cNvSpPr/>
          <p:nvPr/>
        </p:nvSpPr>
        <p:spPr>
          <a:xfrm>
            <a:off x="838080" y="4600080"/>
            <a:ext cx="10515240" cy="2257560"/>
          </a:xfrm>
          <a:prstGeom prst="rect">
            <a:avLst/>
          </a:prstGeom>
          <a:noFill/>
          <a:ln>
            <a:noFill/>
          </a:ln>
        </p:spPr>
        <p:style>
          <a:lnRef idx="0"/>
          <a:fillRef idx="0"/>
          <a:effectRef idx="0"/>
          <a:fontRef idx="minor"/>
        </p:style>
        <p:txBody>
          <a:bodyPr>
            <a:normAutofit fontScale="49000"/>
          </a:bodyPr>
          <a:p>
            <a:pPr algn="ctr">
              <a:lnSpc>
                <a:spcPct val="90000"/>
              </a:lnSpc>
              <a:spcBef>
                <a:spcPts val="1001"/>
              </a:spcBef>
            </a:pPr>
            <a:r>
              <a:rPr b="1" lang="pl-PL" sz="4500" spc="-1" strike="noStrike">
                <a:solidFill>
                  <a:srgbClr val="003399"/>
                </a:solidFill>
                <a:latin typeface="Arial"/>
              </a:rPr>
              <a:t>Naujasis koronavirusas COVID-19</a:t>
            </a:r>
            <a:endParaRPr b="0" lang="pl-PL" sz="4500" spc="-1" strike="noStrike">
              <a:latin typeface="Arial"/>
            </a:endParaRPr>
          </a:p>
          <a:p>
            <a:pPr algn="ctr">
              <a:lnSpc>
                <a:spcPct val="90000"/>
              </a:lnSpc>
              <a:spcBef>
                <a:spcPts val="1001"/>
              </a:spcBef>
            </a:pPr>
            <a:r>
              <a:rPr b="1" lang="pl-PL" sz="4500" spc="-1" strike="noStrike">
                <a:solidFill>
                  <a:srgbClr val="003399"/>
                </a:solidFill>
                <a:latin typeface="Arial"/>
              </a:rPr>
              <a:t>Situacija ir grėsmė Lietuvai</a:t>
            </a:r>
            <a:endParaRPr b="0" lang="pl-PL" sz="4500" spc="-1" strike="noStrike">
              <a:latin typeface="Arial"/>
            </a:endParaRPr>
          </a:p>
          <a:p>
            <a:pPr algn="ctr">
              <a:lnSpc>
                <a:spcPct val="90000"/>
              </a:lnSpc>
              <a:spcBef>
                <a:spcPts val="1001"/>
              </a:spcBef>
            </a:pPr>
            <a:endParaRPr b="0" lang="pl-PL" sz="4500" spc="-1" strike="noStrike">
              <a:latin typeface="Arial"/>
            </a:endParaRPr>
          </a:p>
          <a:p>
            <a:pPr algn="ctr">
              <a:lnSpc>
                <a:spcPct val="90000"/>
              </a:lnSpc>
              <a:spcBef>
                <a:spcPts val="1001"/>
              </a:spcBef>
            </a:pPr>
            <a:r>
              <a:rPr b="1" lang="pl-PL" sz="3200" spc="-1" strike="noStrike">
                <a:solidFill>
                  <a:srgbClr val="003399"/>
                </a:solidFill>
                <a:latin typeface="Arial"/>
              </a:rPr>
              <a:t>Sveikatos apsaugos ministras Aurelijus Veryga</a:t>
            </a:r>
            <a:endParaRPr b="0" lang="pl-PL" sz="3200" spc="-1" strike="noStrike">
              <a:latin typeface="Arial"/>
            </a:endParaRPr>
          </a:p>
          <a:p>
            <a:pPr algn="ctr">
              <a:lnSpc>
                <a:spcPct val="90000"/>
              </a:lnSpc>
              <a:spcBef>
                <a:spcPts val="1001"/>
              </a:spcBef>
            </a:pPr>
            <a:endParaRPr b="0" lang="pl-PL" sz="3200" spc="-1" strike="noStrike">
              <a:latin typeface="Arial"/>
            </a:endParaRPr>
          </a:p>
          <a:p>
            <a:pPr algn="ctr">
              <a:lnSpc>
                <a:spcPct val="90000"/>
              </a:lnSpc>
              <a:spcBef>
                <a:spcPts val="1001"/>
              </a:spcBef>
            </a:pPr>
            <a:r>
              <a:rPr b="0" lang="pl-PL" sz="2600" spc="-1" strike="noStrike">
                <a:solidFill>
                  <a:srgbClr val="000000"/>
                </a:solidFill>
                <a:latin typeface="Calibri"/>
              </a:rPr>
              <a:t>Lietuvos Respublikos Vyriausybės ekstremalių situacijų operacijų centras, 2020 m. vasario 27 d. </a:t>
            </a:r>
            <a:endParaRPr b="0" lang="pl-PL" sz="26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3200" spc="-1" strike="noStrike">
                <a:solidFill>
                  <a:srgbClr val="003399"/>
                </a:solidFill>
                <a:latin typeface="Arial"/>
              </a:rPr>
              <a:t>Keliautojų informavimas</a:t>
            </a:r>
            <a:endParaRPr b="0" lang="lt-LT" sz="3200" spc="-1" strike="noStrike">
              <a:solidFill>
                <a:srgbClr val="000000"/>
              </a:solidFill>
              <a:latin typeface="Calibri"/>
            </a:endParaRPr>
          </a:p>
        </p:txBody>
      </p:sp>
      <p:sp>
        <p:nvSpPr>
          <p:cNvPr id="62" name="TextShape 2"/>
          <p:cNvSpPr txBox="1"/>
          <p:nvPr/>
        </p:nvSpPr>
        <p:spPr>
          <a:xfrm>
            <a:off x="838080" y="1825560"/>
            <a:ext cx="1070352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Nuo 2020-01-25 visuose Lietuvos oro uostuose ir </a:t>
            </a:r>
            <a:br/>
            <a:r>
              <a:rPr b="0" lang="lt-LT" sz="2800" spc="-1" strike="noStrike">
                <a:solidFill>
                  <a:srgbClr val="000000"/>
                </a:solidFill>
                <a:latin typeface="Calibri"/>
              </a:rPr>
              <a:t>Klaipėdos valstybiniame jūrų uoste budi NVSC specialistai</a:t>
            </a:r>
            <a:endParaRPr b="0" lang="lt-LT"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aktyviai konsultuojami paveiktose teritorijose keliavę asmenys</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teikiama informacija dėl galimos rizikos ir pagrindinių simptomų</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įrengti termovizoriai, kurie naudojami tiesioginiais skrydžiai </a:t>
            </a:r>
            <a:br/>
            <a:r>
              <a:rPr b="0" lang="lt-LT" sz="2400" spc="-1" strike="noStrike">
                <a:solidFill>
                  <a:srgbClr val="000000"/>
                </a:solidFill>
                <a:latin typeface="Calibri"/>
              </a:rPr>
              <a:t>iš Šiaurės Italijos atvykusiems asmenims</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savanorių pagalba informuojant keliautojus</a:t>
            </a:r>
            <a:endParaRPr b="0" lang="lt-LT" sz="2400" spc="-1" strike="noStrike">
              <a:solidFill>
                <a:srgbClr val="000000"/>
              </a:solidFill>
              <a:latin typeface="Calibri"/>
            </a:endParaRPr>
          </a:p>
          <a:p>
            <a:pPr>
              <a:lnSpc>
                <a:spcPct val="90000"/>
              </a:lnSpc>
              <a:spcBef>
                <a:spcPts val="1001"/>
              </a:spcBef>
            </a:pPr>
            <a:endParaRPr b="0" lang="lt-LT"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Ne oro ir jūrų transportu atvykę asmenys raginami savarankiškai registruotis NVSC, užpildant anketą</a:t>
            </a: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endParaRPr b="0" lang="lt-LT" sz="2800" spc="-1" strike="noStrike">
              <a:solidFill>
                <a:srgbClr val="000000"/>
              </a:solidFill>
              <a:latin typeface="Calibri"/>
            </a:endParaRPr>
          </a:p>
          <a:p>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p:txBody>
      </p:sp>
      <p:pic>
        <p:nvPicPr>
          <p:cNvPr id="63" name="Paveikslėlis 3" descr=""/>
          <p:cNvPicPr/>
          <p:nvPr/>
        </p:nvPicPr>
        <p:blipFill>
          <a:blip r:embed="rId1"/>
          <a:srcRect l="16915" t="14016" r="35795" b="24903"/>
          <a:stretch/>
        </p:blipFill>
        <p:spPr>
          <a:xfrm>
            <a:off x="9366480" y="0"/>
            <a:ext cx="2824920" cy="2052360"/>
          </a:xfrm>
          <a:prstGeom prst="rect">
            <a:avLst/>
          </a:prstGeom>
          <a:ln>
            <a:noFill/>
          </a:ln>
        </p:spPr>
      </p:pic>
      <p:pic>
        <p:nvPicPr>
          <p:cNvPr id="64" name="Paveikslėlis 5" descr=""/>
          <p:cNvPicPr/>
          <p:nvPr/>
        </p:nvPicPr>
        <p:blipFill>
          <a:blip r:embed="rId2"/>
          <a:srcRect l="72638" t="62866" r="6811" b="12112"/>
          <a:stretch/>
        </p:blipFill>
        <p:spPr>
          <a:xfrm>
            <a:off x="9685080" y="1978200"/>
            <a:ext cx="2506320" cy="171648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3200" spc="-1" strike="noStrike">
                <a:solidFill>
                  <a:srgbClr val="003399"/>
                </a:solidFill>
                <a:latin typeface="Arial"/>
              </a:rPr>
              <a:t>Keliautojų, buvusių paveiktose teritorijose </a:t>
            </a:r>
            <a:br/>
            <a:r>
              <a:rPr b="1" lang="lt-LT" sz="3200" spc="-1" strike="noStrike">
                <a:solidFill>
                  <a:srgbClr val="003399"/>
                </a:solidFill>
                <a:latin typeface="Arial"/>
              </a:rPr>
              <a:t>saviizoliacija</a:t>
            </a:r>
            <a:endParaRPr b="0" lang="lt-LT" sz="3200" spc="-1" strike="noStrike">
              <a:solidFill>
                <a:srgbClr val="000000"/>
              </a:solidFill>
              <a:latin typeface="Calibri"/>
            </a:endParaRPr>
          </a:p>
        </p:txBody>
      </p:sp>
      <p:sp>
        <p:nvSpPr>
          <p:cNvPr id="66" name="TextShape 2"/>
          <p:cNvSpPr txBox="1"/>
          <p:nvPr/>
        </p:nvSpPr>
        <p:spPr>
          <a:xfrm>
            <a:off x="838080" y="1825560"/>
            <a:ext cx="1070352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Saviizoliacija namuose 14 dienų</a:t>
            </a:r>
            <a:endParaRPr b="0" lang="lt-LT"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nepalikti izoliavimosi vietos visą laikotarpį</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nesilankyti viešose vietose, pvz., mokykloje, darbe, universitete, masinio susibūrimo vietose ir kt. </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visą izoliavimosi laiką nepriimti svečių namuose</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kasdien matuoti kūno temperatūrą, stebėti sveikatą</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maistu ir kitais būtinaisiais poreikiais turi pasirūpinti šeimos nariai ar draugai, kuriems nėra taikomos izoliavimo priemonės. </a:t>
            </a:r>
            <a:endParaRPr b="0" lang="lt-LT"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Rekomenduojamas nuotolinis darbas</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Galimybė gauti nedarbingumo pažymėjimą saviizoliacijos laikotariui</a:t>
            </a: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3200" spc="-1" strike="noStrike">
                <a:solidFill>
                  <a:srgbClr val="003399"/>
                </a:solidFill>
                <a:latin typeface="Arial"/>
              </a:rPr>
              <a:t>Asmens sveikatos priežiūros įstaigų pasirengimas ir budrumas</a:t>
            </a:r>
            <a:endParaRPr b="0" lang="lt-LT" sz="3200" spc="-1" strike="noStrike">
              <a:solidFill>
                <a:srgbClr val="000000"/>
              </a:solidFill>
              <a:latin typeface="Calibri"/>
            </a:endParaRPr>
          </a:p>
        </p:txBody>
      </p:sp>
      <p:sp>
        <p:nvSpPr>
          <p:cNvPr id="68" name="TextShape 2"/>
          <p:cNvSpPr txBox="1"/>
          <p:nvPr/>
        </p:nvSpPr>
        <p:spPr>
          <a:xfrm>
            <a:off x="838080" y="1841760"/>
            <a:ext cx="10515240" cy="4485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lt-LT" sz="2700" spc="-1" strike="noStrike">
                <a:solidFill>
                  <a:srgbClr val="000000"/>
                </a:solidFill>
                <a:latin typeface="Calibri"/>
              </a:rPr>
              <a:t>Rekomendacijos dėl infekcijų kontrolės, diagnostikos, gydymo</a:t>
            </a:r>
            <a:endParaRPr b="0" lang="lt-LT" sz="27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savivaldybių gydytojams</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asmens sveikatos priežiūros įstaigoms</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vaistinėms</a:t>
            </a:r>
            <a:endParaRPr b="0" lang="lt-LT" sz="2400" spc="-1" strike="noStrike">
              <a:solidFill>
                <a:srgbClr val="000000"/>
              </a:solidFill>
              <a:latin typeface="Calibri"/>
            </a:endParaRPr>
          </a:p>
          <a:p>
            <a:endParaRPr b="0" lang="lt-LT"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700" spc="-1" strike="noStrike">
                <a:solidFill>
                  <a:srgbClr val="000000"/>
                </a:solidFill>
                <a:latin typeface="Calibri"/>
              </a:rPr>
              <a:t>Numatytos ligoninės hospitalizavimui</a:t>
            </a:r>
            <a:endParaRPr b="0" lang="lt-LT" sz="27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VšĮ Vilniaus universiteto ligoninės Santaros klinikos </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VšĮ Kauno klinikinė ligoninė </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VšĮ Klaipėdos universiteto ligoninė</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VšĮ Respublikinė Panevėžio ligoninė</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VšĮ Respublikinė Šiaulių ligoninė</a:t>
            </a:r>
            <a:endParaRPr b="0" lang="lt-LT" sz="2400" spc="-1" strike="noStrike">
              <a:solidFill>
                <a:srgbClr val="000000"/>
              </a:solidFill>
              <a:latin typeface="Calibri"/>
            </a:endParaRPr>
          </a:p>
          <a:p>
            <a:pPr>
              <a:lnSpc>
                <a:spcPct val="90000"/>
              </a:lnSpc>
              <a:spcBef>
                <a:spcPts val="1001"/>
              </a:spcBef>
            </a:pPr>
            <a:endParaRPr b="0" lang="lt-LT" sz="2400" spc="-1" strike="noStrike">
              <a:solidFill>
                <a:srgbClr val="000000"/>
              </a:solidFill>
              <a:latin typeface="Calibri"/>
            </a:endParaRPr>
          </a:p>
          <a:p>
            <a:pPr>
              <a:lnSpc>
                <a:spcPct val="90000"/>
              </a:lnSpc>
              <a:spcBef>
                <a:spcPts val="1001"/>
              </a:spcBef>
            </a:pPr>
            <a:endParaRPr b="0" lang="lt-LT" sz="2400" spc="-1" strike="noStrike">
              <a:solidFill>
                <a:srgbClr val="000000"/>
              </a:solidFill>
              <a:latin typeface="Calibri"/>
            </a:endParaRPr>
          </a:p>
          <a:p>
            <a:pPr>
              <a:lnSpc>
                <a:spcPct val="90000"/>
              </a:lnSpc>
              <a:spcBef>
                <a:spcPts val="1001"/>
              </a:spcBef>
            </a:pPr>
            <a:endParaRPr b="0" lang="lt-LT"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3200" spc="-1" strike="noStrike">
                <a:solidFill>
                  <a:srgbClr val="003399"/>
                </a:solidFill>
                <a:latin typeface="Arial"/>
              </a:rPr>
              <a:t>Numatytos lovos COVID-19</a:t>
            </a:r>
            <a:br/>
            <a:r>
              <a:rPr b="1" lang="lt-LT" sz="2400" spc="-1" strike="noStrike">
                <a:solidFill>
                  <a:srgbClr val="c00000"/>
                </a:solidFill>
                <a:latin typeface="Arial"/>
              </a:rPr>
              <a:t>Viso 782 lovos</a:t>
            </a:r>
            <a:endParaRPr b="0" lang="lt-LT" sz="2400" spc="-1" strike="noStrike">
              <a:solidFill>
                <a:srgbClr val="000000"/>
              </a:solidFill>
              <a:latin typeface="Calibri"/>
            </a:endParaRPr>
          </a:p>
        </p:txBody>
      </p:sp>
      <p:sp>
        <p:nvSpPr>
          <p:cNvPr id="70" name="TextShape 2"/>
          <p:cNvSpPr txBox="1"/>
          <p:nvPr/>
        </p:nvSpPr>
        <p:spPr>
          <a:xfrm>
            <a:off x="838080" y="1841760"/>
            <a:ext cx="10515240" cy="4485960"/>
          </a:xfrm>
          <a:prstGeom prst="rect">
            <a:avLst/>
          </a:prstGeom>
          <a:noFill/>
          <a:ln>
            <a:noFill/>
          </a:ln>
        </p:spPr>
        <p:txBody>
          <a:bodyPr>
            <a:normAutofit/>
          </a:bodyPr>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p:txBody>
      </p:sp>
      <p:graphicFrame>
        <p:nvGraphicFramePr>
          <p:cNvPr id="71" name="Table 3"/>
          <p:cNvGraphicFramePr/>
          <p:nvPr/>
        </p:nvGraphicFramePr>
        <p:xfrm>
          <a:off x="578520" y="1615320"/>
          <a:ext cx="10683360" cy="2096280"/>
        </p:xfrm>
        <a:graphic>
          <a:graphicData uri="http://schemas.openxmlformats.org/drawingml/2006/table">
            <a:tbl>
              <a:tblPr/>
              <a:tblGrid>
                <a:gridCol w="1492560"/>
                <a:gridCol w="1662840"/>
                <a:gridCol w="1509120"/>
                <a:gridCol w="1411200"/>
                <a:gridCol w="1533960"/>
                <a:gridCol w="1536120"/>
                <a:gridCol w="1537560"/>
              </a:tblGrid>
              <a:tr h="37080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p>
                      <a:pPr>
                        <a:lnSpc>
                          <a:spcPct val="100000"/>
                        </a:lnSpc>
                      </a:pPr>
                      <a:r>
                        <a:rPr b="1" lang="pl-PL" sz="1800" spc="-1" strike="noStrike">
                          <a:solidFill>
                            <a:srgbClr val="ffffff"/>
                          </a:solidFill>
                          <a:latin typeface="Calibri"/>
                        </a:rPr>
                        <a:t>Santaros klinikos</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p>
                      <a:pPr>
                        <a:lnSpc>
                          <a:spcPct val="100000"/>
                        </a:lnSpc>
                      </a:pPr>
                      <a:r>
                        <a:rPr b="1" lang="pl-PL" sz="1800" spc="-1" strike="noStrike">
                          <a:solidFill>
                            <a:srgbClr val="ffffff"/>
                          </a:solidFill>
                          <a:latin typeface="Calibri"/>
                        </a:rPr>
                        <a:t>Kauno Klinikinė ligoninė</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p>
                      <a:pPr>
                        <a:lnSpc>
                          <a:spcPct val="100000"/>
                        </a:lnSpc>
                      </a:pPr>
                      <a:r>
                        <a:rPr b="1" lang="pl-PL" sz="1800" spc="-1" strike="noStrike">
                          <a:solidFill>
                            <a:srgbClr val="ffffff"/>
                          </a:solidFill>
                          <a:latin typeface="Calibri"/>
                        </a:rPr>
                        <a:t>Klaipėdos universiteto</a:t>
                      </a:r>
                      <a:endParaRPr b="0" lang="pl-PL" sz="1800" spc="-1" strike="noStrike">
                        <a:latin typeface="Arial"/>
                      </a:endParaRPr>
                    </a:p>
                    <a:p>
                      <a:pPr>
                        <a:lnSpc>
                          <a:spcPct val="100000"/>
                        </a:lnSpc>
                      </a:pPr>
                      <a:r>
                        <a:rPr b="1" lang="pl-PL" sz="1800" spc="-1" strike="noStrike">
                          <a:solidFill>
                            <a:srgbClr val="ffffff"/>
                          </a:solidFill>
                          <a:latin typeface="Calibri"/>
                        </a:rPr>
                        <a:t>ligoninė</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p>
                      <a:pPr>
                        <a:lnSpc>
                          <a:spcPct val="100000"/>
                        </a:lnSpc>
                      </a:pPr>
                      <a:r>
                        <a:rPr b="1" lang="pl-PL" sz="1800" spc="-1" strike="noStrike">
                          <a:solidFill>
                            <a:srgbClr val="ffffff"/>
                          </a:solidFill>
                          <a:latin typeface="Calibri"/>
                        </a:rPr>
                        <a:t>Šiaulių ligoninė</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p>
                      <a:pPr>
                        <a:lnSpc>
                          <a:spcPct val="100000"/>
                        </a:lnSpc>
                      </a:pPr>
                      <a:r>
                        <a:rPr b="1" lang="pl-PL" sz="1800" spc="-1" strike="noStrike">
                          <a:solidFill>
                            <a:srgbClr val="ffffff"/>
                          </a:solidFill>
                          <a:latin typeface="Calibri"/>
                        </a:rPr>
                        <a:t>Panevėžio ligoninė</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a:p>
                      <a:pPr algn="ctr">
                        <a:lnSpc>
                          <a:spcPct val="100000"/>
                        </a:lnSpc>
                      </a:pPr>
                      <a:r>
                        <a:rPr b="1" lang="pl-PL" sz="1800" spc="-1" strike="noStrike">
                          <a:solidFill>
                            <a:srgbClr val="ffffff"/>
                          </a:solidFill>
                          <a:latin typeface="Calibri"/>
                        </a:rPr>
                        <a:t>VISO</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984240">
                <a:tc>
                  <a:txBody>
                    <a:bodyPr/>
                    <a:p>
                      <a:pPr>
                        <a:lnSpc>
                          <a:spcPct val="100000"/>
                        </a:lnSpc>
                      </a:pPr>
                      <a:r>
                        <a:rPr b="0" lang="pl-PL" sz="1800" spc="-1" strike="noStrike">
                          <a:solidFill>
                            <a:srgbClr val="000000"/>
                          </a:solidFill>
                          <a:latin typeface="Calibri"/>
                        </a:rPr>
                        <a:t>Infekcinių lovų </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p>
                      <a:pPr algn="ctr">
                        <a:lnSpc>
                          <a:spcPct val="100000"/>
                        </a:lnSpc>
                      </a:pPr>
                      <a:r>
                        <a:rPr b="0" lang="pl-PL" sz="1800" spc="-1" strike="noStrike">
                          <a:solidFill>
                            <a:srgbClr val="000000"/>
                          </a:solidFill>
                          <a:latin typeface="Calibri"/>
                        </a:rPr>
                        <a:t>100 </a:t>
                      </a:r>
                      <a:endParaRPr b="0" lang="pl-PL" sz="1800" spc="-1" strike="noStrike">
                        <a:latin typeface="Arial"/>
                      </a:endParaRPr>
                    </a:p>
                    <a:p>
                      <a:pPr algn="ctr">
                        <a:lnSpc>
                          <a:spcPct val="100000"/>
                        </a:lnSpc>
                      </a:pPr>
                      <a:r>
                        <a:rPr b="0" lang="pl-PL" sz="1800" spc="-1" strike="noStrike">
                          <a:solidFill>
                            <a:srgbClr val="000000"/>
                          </a:solidFill>
                          <a:latin typeface="Calibri"/>
                        </a:rPr>
                        <a:t>(50 suaugusių, 50 vaikų)</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p>
                      <a:pPr algn="ctr">
                        <a:lnSpc>
                          <a:spcPct val="100000"/>
                        </a:lnSpc>
                      </a:pPr>
                      <a:r>
                        <a:rPr b="0" lang="pl-PL" sz="1800" spc="-1" strike="noStrike">
                          <a:solidFill>
                            <a:srgbClr val="000000"/>
                          </a:solidFill>
                          <a:latin typeface="Calibri"/>
                        </a:rPr>
                        <a:t>110 </a:t>
                      </a:r>
                      <a:endParaRPr b="0" lang="pl-PL" sz="1800" spc="-1" strike="noStrike">
                        <a:latin typeface="Arial"/>
                      </a:endParaRPr>
                    </a:p>
                    <a:p>
                      <a:pPr algn="ctr">
                        <a:lnSpc>
                          <a:spcPct val="100000"/>
                        </a:lnSpc>
                      </a:pPr>
                      <a:r>
                        <a:rPr b="0" lang="pl-PL" sz="1800" spc="-1" strike="noStrike">
                          <a:solidFill>
                            <a:srgbClr val="000000"/>
                          </a:solidFill>
                          <a:latin typeface="Calibri"/>
                        </a:rPr>
                        <a:t>(50 suaugusių, 60 vaikų)</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p>
                      <a:pPr algn="ctr">
                        <a:lnSpc>
                          <a:spcPct val="100000"/>
                        </a:lnSpc>
                      </a:pPr>
                      <a:r>
                        <a:rPr b="0" lang="pl-PL" sz="1800" spc="-1" strike="noStrike">
                          <a:solidFill>
                            <a:srgbClr val="000000"/>
                          </a:solidFill>
                          <a:latin typeface="Calibri"/>
                        </a:rPr>
                        <a:t>200</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p>
                      <a:pPr algn="ctr">
                        <a:lnSpc>
                          <a:spcPct val="100000"/>
                        </a:lnSpc>
                      </a:pPr>
                      <a:r>
                        <a:rPr b="0" lang="pl-PL" sz="1800" spc="-1" strike="noStrike">
                          <a:solidFill>
                            <a:srgbClr val="000000"/>
                          </a:solidFill>
                          <a:latin typeface="Calibri"/>
                        </a:rPr>
                        <a:t>18</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p>
                      <a:pPr algn="ctr">
                        <a:lnSpc>
                          <a:spcPct val="100000"/>
                        </a:lnSpc>
                      </a:pPr>
                      <a:r>
                        <a:rPr b="0" lang="pl-PL" sz="1800" spc="-1" strike="noStrike">
                          <a:solidFill>
                            <a:srgbClr val="000000"/>
                          </a:solidFill>
                          <a:latin typeface="Calibri"/>
                        </a:rPr>
                        <a:t>95</a:t>
                      </a:r>
                      <a:endParaRPr b="0" lang="pl-PL" sz="1800" spc="-1" strike="noStrike">
                        <a:latin typeface="Arial"/>
                      </a:endParaRPr>
                    </a:p>
                    <a:p>
                      <a:pPr algn="ctr">
                        <a:lnSpc>
                          <a:spcPct val="100000"/>
                        </a:lnSpc>
                      </a:pPr>
                      <a:r>
                        <a:rPr b="0" lang="pl-PL" sz="1800" spc="-1" strike="noStrike">
                          <a:solidFill>
                            <a:srgbClr val="000000"/>
                          </a:solidFill>
                          <a:latin typeface="Calibri"/>
                        </a:rPr>
                        <a:t>(75 suaugusių, 20 vaikų)</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p>
                      <a:pPr algn="ctr">
                        <a:lnSpc>
                          <a:spcPct val="100000"/>
                        </a:lnSpc>
                      </a:pPr>
                      <a:endParaRPr b="0" lang="pl-PL" sz="1800" spc="-1" strike="noStrike">
                        <a:latin typeface="Arial"/>
                      </a:endParaRPr>
                    </a:p>
                    <a:p>
                      <a:pPr algn="ctr">
                        <a:lnSpc>
                          <a:spcPct val="100000"/>
                        </a:lnSpc>
                      </a:pPr>
                      <a:r>
                        <a:rPr b="0" lang="pl-PL" sz="1800" spc="-1" strike="noStrike">
                          <a:solidFill>
                            <a:srgbClr val="c00000"/>
                          </a:solidFill>
                          <a:latin typeface="Calibri"/>
                        </a:rPr>
                        <a:t>523</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370800">
                <a:tc>
                  <a:txBody>
                    <a:bodyPr/>
                    <a:p>
                      <a:pPr>
                        <a:lnSpc>
                          <a:spcPct val="100000"/>
                        </a:lnSpc>
                      </a:pPr>
                      <a:r>
                        <a:rPr b="0" lang="pl-PL" sz="1800" spc="-1" strike="noStrike">
                          <a:solidFill>
                            <a:srgbClr val="000000"/>
                          </a:solidFill>
                          <a:latin typeface="Calibri"/>
                        </a:rPr>
                        <a:t>Su neigiamu slėgiu / Izoliavimo palatos</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p>
                      <a:pPr algn="ctr">
                        <a:lnSpc>
                          <a:spcPct val="100000"/>
                        </a:lnSpc>
                      </a:pPr>
                      <a:endParaRPr b="0" lang="pl-PL" sz="1800" spc="-1" strike="noStrike">
                        <a:latin typeface="Arial"/>
                      </a:endParaRPr>
                    </a:p>
                    <a:p>
                      <a:pPr algn="ctr">
                        <a:lnSpc>
                          <a:spcPct val="100000"/>
                        </a:lnSpc>
                      </a:pPr>
                      <a:r>
                        <a:rPr b="0" lang="pl-PL" sz="1800" spc="-1" strike="noStrike">
                          <a:solidFill>
                            <a:srgbClr val="000000"/>
                          </a:solidFill>
                          <a:latin typeface="Calibri"/>
                        </a:rPr>
                        <a:t>9</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p>
                      <a:pPr algn="ctr">
                        <a:lnSpc>
                          <a:spcPct val="100000"/>
                        </a:lnSpc>
                      </a:pPr>
                      <a:endParaRPr b="0" lang="pl-PL" sz="1800" spc="-1" strike="noStrike">
                        <a:latin typeface="Arial"/>
                      </a:endParaRPr>
                    </a:p>
                    <a:p>
                      <a:pPr algn="ctr">
                        <a:lnSpc>
                          <a:spcPct val="100000"/>
                        </a:lnSpc>
                      </a:pPr>
                      <a:r>
                        <a:rPr b="0" lang="pl-PL" sz="1800" spc="-1" strike="noStrike">
                          <a:solidFill>
                            <a:srgbClr val="000000"/>
                          </a:solidFill>
                          <a:latin typeface="Calibri"/>
                        </a:rPr>
                        <a:t>11</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p>
                      <a:pPr algn="ctr">
                        <a:lnSpc>
                          <a:spcPct val="100000"/>
                        </a:lnSpc>
                      </a:pPr>
                      <a:endParaRPr b="0" lang="pl-PL" sz="1800" spc="-1" strike="noStrike">
                        <a:latin typeface="Arial"/>
                      </a:endParaRPr>
                    </a:p>
                    <a:p>
                      <a:pPr algn="ctr">
                        <a:lnSpc>
                          <a:spcPct val="100000"/>
                        </a:lnSpc>
                      </a:pPr>
                      <a:r>
                        <a:rPr b="0" lang="pl-PL" sz="1800" spc="-1" strike="noStrike">
                          <a:solidFill>
                            <a:srgbClr val="000000"/>
                          </a:solidFill>
                          <a:latin typeface="Calibri"/>
                        </a:rPr>
                        <a:t>8</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p>
                      <a:pPr algn="ctr">
                        <a:lnSpc>
                          <a:spcPct val="100000"/>
                        </a:lnSpc>
                      </a:pPr>
                      <a:endParaRPr b="0" lang="pl-PL" sz="1800" spc="-1" strike="noStrike">
                        <a:latin typeface="Arial"/>
                      </a:endParaRPr>
                    </a:p>
                    <a:p>
                      <a:pPr algn="ctr">
                        <a:lnSpc>
                          <a:spcPct val="100000"/>
                        </a:lnSpc>
                      </a:pPr>
                      <a:r>
                        <a:rPr b="0" lang="pl-PL" sz="1800" spc="-1" strike="noStrike">
                          <a:solidFill>
                            <a:srgbClr val="000000"/>
                          </a:solidFill>
                          <a:latin typeface="Calibri"/>
                        </a:rPr>
                        <a:t>3</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p>
                      <a:pPr algn="ctr">
                        <a:lnSpc>
                          <a:spcPct val="100000"/>
                        </a:lnSpc>
                      </a:pPr>
                      <a:endParaRPr b="0" lang="pl-PL" sz="1800" spc="-1" strike="noStrike">
                        <a:latin typeface="Arial"/>
                      </a:endParaRPr>
                    </a:p>
                    <a:p>
                      <a:pPr algn="ctr">
                        <a:lnSpc>
                          <a:spcPct val="100000"/>
                        </a:lnSpc>
                      </a:pPr>
                      <a:r>
                        <a:rPr b="0" lang="pl-PL" sz="1800" spc="-1" strike="noStrike">
                          <a:solidFill>
                            <a:srgbClr val="000000"/>
                          </a:solidFill>
                          <a:latin typeface="Calibri"/>
                        </a:rPr>
                        <a:t>1</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a:p>
                      <a:pPr algn="ctr">
                        <a:lnSpc>
                          <a:spcPct val="100000"/>
                        </a:lnSpc>
                      </a:pPr>
                      <a:endParaRPr b="0" lang="pl-PL" sz="1800" spc="-1" strike="noStrike">
                        <a:latin typeface="Arial"/>
                      </a:endParaRPr>
                    </a:p>
                    <a:p>
                      <a:pPr algn="ctr">
                        <a:lnSpc>
                          <a:spcPct val="100000"/>
                        </a:lnSpc>
                      </a:pPr>
                      <a:r>
                        <a:rPr b="0" lang="pl-PL" sz="1800" spc="-1" strike="noStrike">
                          <a:solidFill>
                            <a:srgbClr val="c00000"/>
                          </a:solidFill>
                          <a:latin typeface="Calibri"/>
                        </a:rPr>
                        <a:t>32</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70800">
                <a:tc>
                  <a:txBody>
                    <a:bodyPr/>
                    <a:p>
                      <a:pPr>
                        <a:lnSpc>
                          <a:spcPct val="100000"/>
                        </a:lnSpc>
                      </a:pPr>
                      <a:r>
                        <a:rPr b="0" lang="pl-PL" sz="1600" spc="-1" strike="noStrike">
                          <a:solidFill>
                            <a:srgbClr val="000000"/>
                          </a:solidFill>
                          <a:latin typeface="Calibri"/>
                        </a:rPr>
                        <a:t>Papildomos lovos, kurios gali būti panaudotos specializuotos pagalbos teikimui</a:t>
                      </a:r>
                      <a:endParaRPr b="0" lang="pl-PL"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p>
                      <a:pPr algn="ctr">
                        <a:lnSpc>
                          <a:spcPct val="100000"/>
                        </a:lnSpc>
                      </a:pPr>
                      <a:endParaRPr b="0" lang="pl-PL" sz="1800" spc="-1" strike="noStrike">
                        <a:latin typeface="Arial"/>
                      </a:endParaRPr>
                    </a:p>
                    <a:p>
                      <a:pPr algn="ctr">
                        <a:lnSpc>
                          <a:spcPct val="100000"/>
                        </a:lnSpc>
                      </a:pPr>
                      <a:r>
                        <a:rPr b="0" lang="pl-PL" sz="1800" spc="-1" strike="noStrike">
                          <a:solidFill>
                            <a:srgbClr val="000000"/>
                          </a:solidFill>
                          <a:latin typeface="Calibri"/>
                        </a:rPr>
                        <a:t>120</a:t>
                      </a:r>
                      <a:endParaRPr b="0" lang="pl-PL" sz="1800" spc="-1" strike="noStrike">
                        <a:latin typeface="Arial"/>
                      </a:endParaRPr>
                    </a:p>
                    <a:p>
                      <a:pPr algn="ctr">
                        <a:lnSpc>
                          <a:spcPct val="100000"/>
                        </a:lnSpc>
                      </a:pP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p>
                      <a:pPr algn="ctr">
                        <a:lnSpc>
                          <a:spcPct val="100000"/>
                        </a:lnSpc>
                      </a:pPr>
                      <a:endParaRPr b="0" lang="pl-PL" sz="1800" spc="-1" strike="noStrike">
                        <a:latin typeface="Arial"/>
                      </a:endParaRPr>
                    </a:p>
                    <a:p>
                      <a:pPr algn="ctr">
                        <a:lnSpc>
                          <a:spcPct val="100000"/>
                        </a:lnSpc>
                      </a:pPr>
                      <a:r>
                        <a:rPr b="0" lang="pl-PL" sz="1800" spc="-1" strike="noStrike">
                          <a:solidFill>
                            <a:srgbClr val="000000"/>
                          </a:solidFill>
                          <a:latin typeface="Calibri"/>
                        </a:rPr>
                        <a:t>39</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p>
                      <a:pPr algn="ctr">
                        <a:lnSpc>
                          <a:spcPct val="100000"/>
                        </a:lnSpc>
                      </a:pPr>
                      <a:endParaRPr b="0" lang="pl-PL" sz="1800" spc="-1" strike="noStrike">
                        <a:latin typeface="Arial"/>
                      </a:endParaRPr>
                    </a:p>
                    <a:p>
                      <a:pPr algn="ctr">
                        <a:lnSpc>
                          <a:spcPct val="100000"/>
                        </a:lnSpc>
                      </a:pPr>
                      <a:r>
                        <a:rPr b="0" lang="pl-PL" sz="1800" spc="-1" strike="noStrike">
                          <a:solidFill>
                            <a:srgbClr val="000000"/>
                          </a:solidFill>
                          <a:latin typeface="Calibri"/>
                        </a:rPr>
                        <a:t>100</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a:p>
                      <a:pPr algn="ctr">
                        <a:lnSpc>
                          <a:spcPct val="100000"/>
                        </a:lnSpc>
                      </a:pPr>
                      <a:endParaRPr b="0" lang="pl-PL" sz="1800" spc="-1" strike="noStrike">
                        <a:latin typeface="Arial"/>
                      </a:endParaRPr>
                    </a:p>
                    <a:p>
                      <a:pPr algn="ctr">
                        <a:lnSpc>
                          <a:spcPct val="100000"/>
                        </a:lnSpc>
                      </a:pPr>
                      <a:r>
                        <a:rPr b="0" lang="pl-PL" sz="1800" spc="-1" strike="noStrike">
                          <a:solidFill>
                            <a:srgbClr val="c00000"/>
                          </a:solidFill>
                          <a:latin typeface="Calibri"/>
                        </a:rPr>
                        <a:t>259</a:t>
                      </a:r>
                      <a:endParaRPr b="0" lang="pl-PL"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3200" spc="-1" strike="noStrike">
                <a:solidFill>
                  <a:srgbClr val="003399"/>
                </a:solidFill>
                <a:latin typeface="Arial"/>
              </a:rPr>
              <a:t>Asmens sveikatos priežiūros įstaigų pasirengimas ir budrumas</a:t>
            </a:r>
            <a:endParaRPr b="0" lang="lt-LT" sz="3200" spc="-1" strike="noStrike">
              <a:solidFill>
                <a:srgbClr val="000000"/>
              </a:solidFill>
              <a:latin typeface="Calibri"/>
            </a:endParaRPr>
          </a:p>
        </p:txBody>
      </p:sp>
      <p:sp>
        <p:nvSpPr>
          <p:cNvPr id="73" name="TextShape 2"/>
          <p:cNvSpPr txBox="1"/>
          <p:nvPr/>
        </p:nvSpPr>
        <p:spPr>
          <a:xfrm>
            <a:off x="838080" y="1690560"/>
            <a:ext cx="10515240" cy="4485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lt-LT" sz="2700" spc="-1" strike="noStrike">
                <a:solidFill>
                  <a:srgbClr val="000000"/>
                </a:solidFill>
                <a:latin typeface="Calibri"/>
              </a:rPr>
              <a:t>Asmens apsaugos ir kitų priemonių atsargos SAM pavaldžiose sveikatos priežiūros įstaigose</a:t>
            </a:r>
            <a:endParaRPr b="0" lang="lt-LT" sz="2700" spc="-1" strike="noStrike">
              <a:solidFill>
                <a:srgbClr val="000000"/>
              </a:solidFill>
              <a:latin typeface="Calibri"/>
            </a:endParaRPr>
          </a:p>
          <a:p>
            <a:endParaRPr b="0" lang="lt-LT" sz="2700" spc="-1" strike="noStrike">
              <a:solidFill>
                <a:srgbClr val="000000"/>
              </a:solidFill>
              <a:latin typeface="Calibri"/>
            </a:endParaRPr>
          </a:p>
          <a:p>
            <a:endParaRPr b="0" lang="lt-LT" sz="2700" spc="-1" strike="noStrike">
              <a:solidFill>
                <a:srgbClr val="000000"/>
              </a:solidFill>
              <a:latin typeface="Calibri"/>
            </a:endParaRPr>
          </a:p>
          <a:p>
            <a:pPr>
              <a:lnSpc>
                <a:spcPct val="90000"/>
              </a:lnSpc>
              <a:spcBef>
                <a:spcPts val="1001"/>
              </a:spcBef>
            </a:pPr>
            <a:endParaRPr b="0" lang="lt-LT" sz="2700" spc="-1" strike="noStrike">
              <a:solidFill>
                <a:srgbClr val="000000"/>
              </a:solidFill>
              <a:latin typeface="Calibri"/>
            </a:endParaRPr>
          </a:p>
          <a:p>
            <a:pPr>
              <a:lnSpc>
                <a:spcPct val="90000"/>
              </a:lnSpc>
              <a:spcBef>
                <a:spcPts val="1001"/>
              </a:spcBef>
            </a:pPr>
            <a:endParaRPr b="0" lang="lt-LT" sz="2700" spc="-1" strike="noStrike">
              <a:solidFill>
                <a:srgbClr val="000000"/>
              </a:solidFill>
              <a:latin typeface="Calibri"/>
            </a:endParaRPr>
          </a:p>
          <a:p>
            <a:endParaRPr b="0" lang="lt-LT" sz="2700" spc="-1" strike="noStrike">
              <a:solidFill>
                <a:srgbClr val="000000"/>
              </a:solidFill>
              <a:latin typeface="Calibri"/>
            </a:endParaRPr>
          </a:p>
          <a:p>
            <a:pPr>
              <a:lnSpc>
                <a:spcPct val="90000"/>
              </a:lnSpc>
              <a:spcBef>
                <a:spcPts val="1001"/>
              </a:spcBef>
            </a:pPr>
            <a:endParaRPr b="0" lang="lt-LT" sz="2700" spc="-1" strike="noStrike">
              <a:solidFill>
                <a:srgbClr val="000000"/>
              </a:solidFill>
              <a:latin typeface="Calibri"/>
            </a:endParaRPr>
          </a:p>
          <a:p>
            <a:pPr>
              <a:lnSpc>
                <a:spcPct val="90000"/>
              </a:lnSpc>
              <a:spcBef>
                <a:spcPts val="1001"/>
              </a:spcBef>
            </a:pPr>
            <a:endParaRPr b="0" lang="lt-LT" sz="2700" spc="-1" strike="noStrike">
              <a:solidFill>
                <a:srgbClr val="000000"/>
              </a:solidFill>
              <a:latin typeface="Calibri"/>
            </a:endParaRPr>
          </a:p>
          <a:p>
            <a:pPr>
              <a:lnSpc>
                <a:spcPct val="90000"/>
              </a:lnSpc>
              <a:spcBef>
                <a:spcPts val="1001"/>
              </a:spcBef>
            </a:pPr>
            <a:endParaRPr b="0" lang="lt-LT" sz="2700" spc="-1" strike="noStrike">
              <a:solidFill>
                <a:srgbClr val="000000"/>
              </a:solidFill>
              <a:latin typeface="Calibri"/>
            </a:endParaRPr>
          </a:p>
        </p:txBody>
      </p:sp>
      <p:graphicFrame>
        <p:nvGraphicFramePr>
          <p:cNvPr id="74" name="Table 3"/>
          <p:cNvGraphicFramePr/>
          <p:nvPr/>
        </p:nvGraphicFramePr>
        <p:xfrm>
          <a:off x="838080" y="2706480"/>
          <a:ext cx="10722240" cy="1435680"/>
        </p:xfrm>
        <a:graphic>
          <a:graphicData uri="http://schemas.openxmlformats.org/drawingml/2006/table">
            <a:tbl>
              <a:tblPr/>
              <a:tblGrid>
                <a:gridCol w="1634400"/>
                <a:gridCol w="1284120"/>
                <a:gridCol w="1337760"/>
                <a:gridCol w="1138680"/>
                <a:gridCol w="1293480"/>
                <a:gridCol w="1094400"/>
                <a:gridCol w="1105560"/>
                <a:gridCol w="1017000"/>
                <a:gridCol w="816840"/>
              </a:tblGrid>
              <a:tr h="209160">
                <a:tc rowSpan="2">
                  <a:txBody>
                    <a:bodyPr lIns="6120" rIns="6120" tIns="6120" bIns="0" anchor="ctr"/>
                    <a:p>
                      <a:pPr algn="ctr">
                        <a:lnSpc>
                          <a:spcPct val="100000"/>
                        </a:lnSpc>
                      </a:pPr>
                      <a:r>
                        <a:rPr b="0" lang="pl-PL" sz="1600" spc="-1" strike="noStrike">
                          <a:solidFill>
                            <a:srgbClr val="000000"/>
                          </a:solidFill>
                          <a:latin typeface="Calibri"/>
                        </a:rPr>
                        <a:t>IŠ VISO</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gridSpan="8">
                  <a:txBody>
                    <a:bodyPr lIns="6120" rIns="6120" tIns="6120" bIns="0" anchor="ctr"/>
                    <a:p>
                      <a:pPr algn="ctr">
                        <a:lnSpc>
                          <a:spcPct val="100000"/>
                        </a:lnSpc>
                      </a:pPr>
                      <a:r>
                        <a:rPr b="0" lang="pl-PL" sz="1600" spc="-1" strike="noStrike">
                          <a:solidFill>
                            <a:srgbClr val="000000"/>
                          </a:solidFill>
                          <a:latin typeface="Calibri"/>
                        </a:rPr>
                        <a:t>Asmens apsaugos priemonės</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c hMerge="1">
                  <a:tcPr marL="90000" marR="90000">
                    <a:solidFill>
                      <a:srgbClr val="729fcf"/>
                    </a:solidFill>
                  </a:tcPr>
                </a:tc>
              </a:tr>
              <a:tr h="720720">
                <a:tc vMerge="1">
                  <a:tcPr marL="90000" marR="90000">
                    <a:solidFill>
                      <a:srgbClr val="729fcf"/>
                    </a:solidFill>
                  </a:tcPr>
                </a:tc>
                <a:tc>
                  <a:txBody>
                    <a:bodyPr lIns="6120" rIns="6120" tIns="6120" bIns="0" anchor="ctr"/>
                    <a:p>
                      <a:pPr algn="ctr">
                        <a:lnSpc>
                          <a:spcPct val="100000"/>
                        </a:lnSpc>
                      </a:pPr>
                      <a:r>
                        <a:rPr b="0" lang="pl-PL" sz="1400" spc="-1" strike="noStrike">
                          <a:solidFill>
                            <a:srgbClr val="000000"/>
                          </a:solidFill>
                          <a:latin typeface="Calibri"/>
                        </a:rPr>
                        <a:t>Apsauginiai akiniai</a:t>
                      </a:r>
                      <a:endParaRPr b="0" lang="pl-PL" sz="1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400" spc="-1" strike="noStrike">
                          <a:solidFill>
                            <a:srgbClr val="000000"/>
                          </a:solidFill>
                          <a:latin typeface="Calibri"/>
                        </a:rPr>
                        <a:t>Veido kaukės (vienkartinės)</a:t>
                      </a:r>
                      <a:endParaRPr b="0" lang="pl-PL" sz="1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400" spc="-1" strike="noStrike">
                          <a:solidFill>
                            <a:srgbClr val="000000"/>
                          </a:solidFill>
                          <a:latin typeface="Calibri"/>
                        </a:rPr>
                        <a:t>Respiratoriai (FFP2 arba FFP3) </a:t>
                      </a:r>
                      <a:endParaRPr b="0" lang="pl-PL" sz="1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400" spc="-1" strike="noStrike">
                          <a:solidFill>
                            <a:srgbClr val="000000"/>
                          </a:solidFill>
                          <a:latin typeface="Calibri"/>
                        </a:rPr>
                        <a:t>Galvos apdangalai (vienkartinės kepuraitės)</a:t>
                      </a:r>
                      <a:endParaRPr b="0" lang="pl-PL" sz="1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400" spc="-1" strike="noStrike">
                          <a:solidFill>
                            <a:srgbClr val="000000"/>
                          </a:solidFill>
                          <a:latin typeface="Calibri"/>
                        </a:rPr>
                        <a:t>Chalatai (vienkartiniai)</a:t>
                      </a:r>
                      <a:endParaRPr b="0" lang="pl-PL" sz="1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400" spc="-1" strike="noStrike">
                          <a:solidFill>
                            <a:srgbClr val="000000"/>
                          </a:solidFill>
                          <a:latin typeface="Calibri"/>
                        </a:rPr>
                        <a:t>Kombinezonai su gobtuvu (vienkartiniai)</a:t>
                      </a:r>
                      <a:endParaRPr b="0" lang="pl-PL" sz="1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400" spc="-1" strike="noStrike">
                          <a:solidFill>
                            <a:srgbClr val="000000"/>
                          </a:solidFill>
                          <a:latin typeface="Calibri"/>
                        </a:rPr>
                        <a:t>Pirštinės vienkartinės</a:t>
                      </a:r>
                      <a:endParaRPr b="0" lang="pl-PL" sz="1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400" spc="-1" strike="noStrike">
                          <a:solidFill>
                            <a:srgbClr val="000000"/>
                          </a:solidFill>
                          <a:latin typeface="Calibri"/>
                        </a:rPr>
                        <a:t>Apsauginė avalynė, antpadžiai</a:t>
                      </a:r>
                      <a:endParaRPr b="0" lang="pl-PL" sz="1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11840">
                <a:tc>
                  <a:txBody>
                    <a:bodyPr lIns="6120" rIns="6120" tIns="6120" bIns="0"/>
                    <a:p>
                      <a:pPr>
                        <a:lnSpc>
                          <a:spcPct val="100000"/>
                        </a:lnSpc>
                      </a:pPr>
                      <a:r>
                        <a:rPr b="0" lang="pl-PL" sz="1600" spc="-1" strike="noStrike">
                          <a:solidFill>
                            <a:srgbClr val="000000"/>
                          </a:solidFill>
                          <a:latin typeface="Calibri"/>
                        </a:rPr>
                        <a:t>Turimi ištekliai</a:t>
                      </a:r>
                      <a:endParaRPr b="0" lang="pl-PL" sz="1600" spc="-1" strike="noStrike">
                        <a:latin typeface="Arial"/>
                      </a:endParaRPr>
                    </a:p>
                    <a:p>
                      <a:pPr>
                        <a:lnSpc>
                          <a:spcPct val="100000"/>
                        </a:lnSpc>
                      </a:pP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351</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118 335</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1 470</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54 021</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14 126</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743</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875 000</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123 212</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411840">
                <a:tc>
                  <a:txBody>
                    <a:bodyPr lIns="6120" rIns="6120" tIns="6120" bIns="0" anchor="b"/>
                    <a:p>
                      <a:pPr>
                        <a:lnSpc>
                          <a:spcPct val="100000"/>
                        </a:lnSpc>
                      </a:pPr>
                      <a:r>
                        <a:rPr b="0" lang="pl-PL" sz="1600" spc="-1" strike="noStrike">
                          <a:solidFill>
                            <a:srgbClr val="000000"/>
                          </a:solidFill>
                          <a:latin typeface="Calibri"/>
                        </a:rPr>
                        <a:t>Trūkstamų išteklių poreikis </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5 585</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40 650</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10481</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40 010</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33 900</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1 530</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1 406 720</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ctr"/>
                    <a:p>
                      <a:pPr algn="ctr">
                        <a:lnSpc>
                          <a:spcPct val="100000"/>
                        </a:lnSpc>
                      </a:pPr>
                      <a:r>
                        <a:rPr b="0" lang="pl-PL" sz="1600" spc="-1" strike="noStrike">
                          <a:solidFill>
                            <a:srgbClr val="000000"/>
                          </a:solidFill>
                          <a:latin typeface="Calibri"/>
                        </a:rPr>
                        <a:t>40 200</a:t>
                      </a:r>
                      <a:endParaRPr b="0" lang="pl-PL" sz="16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262440">
                <a:tc>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3200" spc="-1" strike="noStrike">
                <a:solidFill>
                  <a:srgbClr val="003399"/>
                </a:solidFill>
                <a:latin typeface="Arial"/>
              </a:rPr>
              <a:t>Tarpinstitucinis bendradarbiavimas</a:t>
            </a:r>
            <a:endParaRPr b="0" lang="lt-LT" sz="3200" spc="-1" strike="noStrike">
              <a:solidFill>
                <a:srgbClr val="000000"/>
              </a:solidFill>
              <a:latin typeface="Calibri"/>
            </a:endParaRPr>
          </a:p>
        </p:txBody>
      </p:sp>
      <p:sp>
        <p:nvSpPr>
          <p:cNvPr id="76" name="TextShape 2"/>
          <p:cNvSpPr txBox="1"/>
          <p:nvPr/>
        </p:nvSpPr>
        <p:spPr>
          <a:xfrm>
            <a:off x="838080" y="1690560"/>
            <a:ext cx="1084860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URM – rekomendacijos dėl kelionių</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ŠMSM – rekomendacijos dėl vaikų ugdymo įstaigų lankymo</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SADM – supaprastinta nedarbingumo tvarka (rengiama), globos namai</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EIM – dėl viešųjų pirkimų</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VRM – BPC Call centras</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VSAT – sustiprinta keliautojų kontrolė</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Muitinės departamentas – papildomos apsaugos priemonės</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Savivaldybių įsitraukimas</a:t>
            </a: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endParaRPr b="0" lang="lt-LT" sz="2800" spc="-1" strike="noStrike">
              <a:solidFill>
                <a:srgbClr val="000000"/>
              </a:solidFill>
              <a:latin typeface="Calibri"/>
            </a:endParaRPr>
          </a:p>
          <a:p>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3200" spc="-1" strike="noStrike">
                <a:solidFill>
                  <a:srgbClr val="003399"/>
                </a:solidFill>
                <a:latin typeface="Arial"/>
              </a:rPr>
              <a:t>Tolimesni veiksmai</a:t>
            </a:r>
            <a:endParaRPr b="0" lang="lt-LT" sz="3200" spc="-1" strike="noStrike">
              <a:solidFill>
                <a:srgbClr val="000000"/>
              </a:solidFill>
              <a:latin typeface="Calibri"/>
            </a:endParaRPr>
          </a:p>
        </p:txBody>
      </p:sp>
      <p:sp>
        <p:nvSpPr>
          <p:cNvPr id="78"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Stebėti COVID-19 epideminę situaciją</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Prevencinės priemonės</a:t>
            </a:r>
            <a:endParaRPr b="0" lang="lt-LT"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Sprendimai dėl masinių renginių ribojimo / atšaukimo</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Papildomi resursai dėl asmens apsaugos  ir kitų priemonių sveikatos sektoriui ir kitiems sektoriams</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Asmens sveikatos priežiūros koordinavimas</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Rezervo išteklių paskirstymas</a:t>
            </a:r>
            <a:endParaRPr b="0" lang="lt-LT"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Komunikacija visuomenei</a:t>
            </a: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endParaRPr b="0" lang="lt-LT" sz="2800" spc="-1" strike="noStrike">
              <a:solidFill>
                <a:srgbClr val="000000"/>
              </a:solidFill>
              <a:latin typeface="Calibri"/>
            </a:endParaRPr>
          </a:p>
          <a:p>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extShape 1"/>
          <p:cNvSpPr txBox="1"/>
          <p:nvPr/>
        </p:nvSpPr>
        <p:spPr>
          <a:xfrm>
            <a:off x="838080" y="365040"/>
            <a:ext cx="10515240" cy="1325160"/>
          </a:xfrm>
          <a:prstGeom prst="rect">
            <a:avLst/>
          </a:prstGeom>
          <a:noFill/>
          <a:ln>
            <a:noFill/>
          </a:ln>
        </p:spPr>
        <p:txBody>
          <a:bodyPr anchor="ctr"/>
          <a:p>
            <a:endParaRPr b="0" lang="lt-LT" sz="1800" spc="-1" strike="noStrike">
              <a:solidFill>
                <a:srgbClr val="000000"/>
              </a:solidFill>
              <a:latin typeface="Calibri"/>
            </a:endParaRPr>
          </a:p>
        </p:txBody>
      </p:sp>
      <p:sp>
        <p:nvSpPr>
          <p:cNvPr id="80" name="TextShape 2"/>
          <p:cNvSpPr txBox="1"/>
          <p:nvPr/>
        </p:nvSpPr>
        <p:spPr>
          <a:xfrm>
            <a:off x="838080" y="1825560"/>
            <a:ext cx="10515240" cy="4350960"/>
          </a:xfrm>
          <a:prstGeom prst="rect">
            <a:avLst/>
          </a:prstGeom>
          <a:noFill/>
          <a:ln>
            <a:noFill/>
          </a:ln>
        </p:spPr>
        <p:txBody>
          <a:bodyPr/>
          <a:p>
            <a:pPr algn="ctr">
              <a:lnSpc>
                <a:spcPct val="90000"/>
              </a:lnSpc>
              <a:spcBef>
                <a:spcPts val="1001"/>
              </a:spcBef>
            </a:pPr>
            <a:r>
              <a:rPr b="1" lang="lt-LT" sz="2800" spc="-1" strike="noStrike">
                <a:solidFill>
                  <a:srgbClr val="000000"/>
                </a:solidFill>
                <a:latin typeface="Calibri"/>
              </a:rPr>
              <a:t>Šiandien Lietuvoje </a:t>
            </a:r>
            <a:endParaRPr b="0" lang="lt-LT" sz="2800" spc="-1" strike="noStrike">
              <a:solidFill>
                <a:srgbClr val="000000"/>
              </a:solidFill>
              <a:latin typeface="Calibri"/>
            </a:endParaRPr>
          </a:p>
          <a:p>
            <a:pPr algn="ctr">
              <a:lnSpc>
                <a:spcPct val="90000"/>
              </a:lnSpc>
              <a:spcBef>
                <a:spcPts val="1001"/>
              </a:spcBef>
            </a:pPr>
            <a:endParaRPr b="0" lang="lt-LT" sz="2800" spc="-1" strike="noStrike">
              <a:solidFill>
                <a:srgbClr val="000000"/>
              </a:solidFill>
              <a:latin typeface="Calibri"/>
            </a:endParaRPr>
          </a:p>
          <a:p>
            <a:pPr algn="ctr">
              <a:lnSpc>
                <a:spcPct val="90000"/>
              </a:lnSpc>
              <a:spcBef>
                <a:spcPts val="1001"/>
              </a:spcBef>
            </a:pPr>
            <a:r>
              <a:rPr b="0" lang="lt-LT" sz="2800" spc="-1" strike="noStrike">
                <a:solidFill>
                  <a:srgbClr val="000000"/>
                </a:solidFill>
                <a:latin typeface="Calibri"/>
              </a:rPr>
              <a:t>Asmenys, nesilankę COVID-19 paveiktose teritorijose, </a:t>
            </a:r>
            <a:endParaRPr b="0" lang="lt-LT" sz="2800" spc="-1" strike="noStrike">
              <a:solidFill>
                <a:srgbClr val="000000"/>
              </a:solidFill>
              <a:latin typeface="Calibri"/>
            </a:endParaRPr>
          </a:p>
          <a:p>
            <a:pPr algn="ctr">
              <a:lnSpc>
                <a:spcPct val="90000"/>
              </a:lnSpc>
              <a:spcBef>
                <a:spcPts val="1001"/>
              </a:spcBef>
            </a:pPr>
            <a:r>
              <a:rPr b="0" lang="lt-LT" sz="2800" spc="-1" strike="noStrike">
                <a:solidFill>
                  <a:srgbClr val="000000"/>
                </a:solidFill>
                <a:latin typeface="Calibri"/>
              </a:rPr>
              <a:t>nebendravę su COVID-19 sergančiaisiais </a:t>
            </a:r>
            <a:endParaRPr b="0" lang="lt-LT" sz="2800" spc="-1" strike="noStrike">
              <a:solidFill>
                <a:srgbClr val="000000"/>
              </a:solidFill>
              <a:latin typeface="Calibri"/>
            </a:endParaRPr>
          </a:p>
          <a:p>
            <a:pPr algn="ctr">
              <a:lnSpc>
                <a:spcPct val="90000"/>
              </a:lnSpc>
              <a:spcBef>
                <a:spcPts val="1001"/>
              </a:spcBef>
            </a:pPr>
            <a:r>
              <a:rPr b="1" lang="lt-LT" sz="2800" spc="-1" strike="noStrike">
                <a:solidFill>
                  <a:srgbClr val="003399"/>
                </a:solidFill>
                <a:latin typeface="Calibri"/>
              </a:rPr>
              <a:t>NETURI RIZIKOS SUSIRGTI COVID-19</a:t>
            </a:r>
            <a:endParaRPr b="0" lang="lt-LT" sz="2800" spc="-1" strike="noStrike">
              <a:solidFill>
                <a:srgbClr val="000000"/>
              </a:solidFill>
              <a:latin typeface="Calibri"/>
            </a:endParaRPr>
          </a:p>
          <a:p>
            <a:pPr algn="ctr">
              <a:lnSpc>
                <a:spcPct val="90000"/>
              </a:lnSpc>
              <a:spcBef>
                <a:spcPts val="1001"/>
              </a:spcBef>
            </a:pPr>
            <a:r>
              <a:rPr b="1" lang="lt-LT" sz="2800" spc="-1" strike="noStrike">
                <a:solidFill>
                  <a:srgbClr val="003399"/>
                </a:solidFill>
                <a:latin typeface="Calibri"/>
              </a:rPr>
              <a:t>NETURI </a:t>
            </a:r>
            <a:r>
              <a:rPr b="1" lang="lt-LT" sz="2800" spc="-1" strike="noStrike" cap="all">
                <a:solidFill>
                  <a:srgbClr val="003399"/>
                </a:solidFill>
                <a:latin typeface="Calibri"/>
              </a:rPr>
              <a:t>naudoti asmens apsaugos priemonių</a:t>
            </a:r>
            <a:endParaRPr b="0" lang="lt-LT" sz="2800" spc="-1" strike="noStrike">
              <a:solidFill>
                <a:srgbClr val="000000"/>
              </a:solidFill>
              <a:latin typeface="Calibri"/>
            </a:endParaRPr>
          </a:p>
          <a:p>
            <a:pPr algn="ctr">
              <a:lnSpc>
                <a:spcPct val="90000"/>
              </a:lnSpc>
              <a:spcBef>
                <a:spcPts val="1001"/>
              </a:spcBef>
            </a:pPr>
            <a:r>
              <a:rPr b="1" lang="lt-LT" sz="2800" spc="-1" strike="noStrike" cap="all">
                <a:solidFill>
                  <a:srgbClr val="003399"/>
                </a:solidFill>
                <a:latin typeface="Calibri"/>
              </a:rPr>
              <a:t>neturi </a:t>
            </a:r>
            <a:r>
              <a:rPr b="1" lang="lt-LT" sz="2800" spc="-1" strike="noStrike">
                <a:solidFill>
                  <a:srgbClr val="003399"/>
                </a:solidFill>
                <a:latin typeface="Calibri"/>
              </a:rPr>
              <a:t>BIJOTI</a:t>
            </a:r>
            <a:endParaRPr b="0" lang="lt-LT"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Paveikslėlis 3" descr=""/>
          <p:cNvPicPr/>
          <p:nvPr/>
        </p:nvPicPr>
        <p:blipFill>
          <a:blip r:embed="rId1"/>
          <a:stretch/>
        </p:blipFill>
        <p:spPr>
          <a:xfrm>
            <a:off x="2633760" y="418680"/>
            <a:ext cx="6444360" cy="3582360"/>
          </a:xfrm>
          <a:prstGeom prst="rect">
            <a:avLst/>
          </a:prstGeom>
          <a:ln>
            <a:noFill/>
          </a:ln>
        </p:spPr>
      </p:pic>
      <p:sp>
        <p:nvSpPr>
          <p:cNvPr id="82" name="CustomShape 1"/>
          <p:cNvSpPr/>
          <p:nvPr/>
        </p:nvSpPr>
        <p:spPr>
          <a:xfrm>
            <a:off x="3349800" y="4814640"/>
            <a:ext cx="5178240" cy="699840"/>
          </a:xfrm>
          <a:prstGeom prst="rect">
            <a:avLst/>
          </a:prstGeom>
          <a:noFill/>
          <a:ln>
            <a:noFill/>
          </a:ln>
        </p:spPr>
        <p:style>
          <a:lnRef idx="0"/>
          <a:fillRef idx="0"/>
          <a:effectRef idx="0"/>
          <a:fontRef idx="minor"/>
        </p:style>
        <p:txBody>
          <a:bodyPr lIns="90000" rIns="90000" tIns="45000" bIns="45000"/>
          <a:p>
            <a:pPr algn="ctr">
              <a:lnSpc>
                <a:spcPct val="100000"/>
              </a:lnSpc>
            </a:pPr>
            <a:r>
              <a:rPr b="1" lang="pl-PL" sz="4000" spc="-1" strike="noStrike">
                <a:solidFill>
                  <a:srgbClr val="003399"/>
                </a:solidFill>
                <a:latin typeface="Calibri"/>
              </a:rPr>
              <a:t>Dėkoju už dėmesį</a:t>
            </a:r>
            <a:endParaRPr b="0" lang="pl-PL"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3600" spc="-1" strike="noStrike">
                <a:solidFill>
                  <a:srgbClr val="003399"/>
                </a:solidFill>
                <a:latin typeface="Arial"/>
              </a:rPr>
              <a:t>Turinys</a:t>
            </a:r>
            <a:endParaRPr b="0" lang="lt-LT" sz="3600" spc="-1" strike="noStrike">
              <a:solidFill>
                <a:srgbClr val="000000"/>
              </a:solidFill>
              <a:latin typeface="Calibri"/>
            </a:endParaRPr>
          </a:p>
        </p:txBody>
      </p:sp>
      <p:sp>
        <p:nvSpPr>
          <p:cNvPr id="46"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Viruso išplitimas pasaulyje ir Europoje</a:t>
            </a: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Lietuvos pasirengimas, siekiant apsisaugoti nuo COVID-19</a:t>
            </a: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Papildomi poreikiai ir veiksmai</a:t>
            </a: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2800" spc="-1" strike="noStrike">
                <a:solidFill>
                  <a:srgbClr val="003399"/>
                </a:solidFill>
                <a:latin typeface="Arial"/>
              </a:rPr>
              <a:t>COVID-19 epidemiologinė situacija pasaulyje</a:t>
            </a:r>
            <a:br/>
            <a:r>
              <a:rPr b="0" lang="lt-LT" sz="2000" spc="-1" strike="noStrike">
                <a:solidFill>
                  <a:srgbClr val="000000"/>
                </a:solidFill>
                <a:latin typeface="Arial"/>
              </a:rPr>
              <a:t>(nuo 2019 m. gruodžio 31 d. iki 2020 m. vasario 27 d.)</a:t>
            </a:r>
            <a:endParaRPr b="0" lang="lt-LT" sz="2000" spc="-1" strike="noStrike">
              <a:solidFill>
                <a:srgbClr val="000000"/>
              </a:solidFill>
              <a:latin typeface="Calibri"/>
            </a:endParaRPr>
          </a:p>
        </p:txBody>
      </p:sp>
      <p:sp>
        <p:nvSpPr>
          <p:cNvPr id="48"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3399"/>
              </a:buClr>
              <a:buFont typeface="Arial"/>
              <a:buChar char="•"/>
            </a:pPr>
            <a:r>
              <a:rPr b="1" lang="lt-LT" sz="2800" spc="-1" strike="noStrike">
                <a:solidFill>
                  <a:srgbClr val="003399"/>
                </a:solidFill>
                <a:latin typeface="Calibri"/>
              </a:rPr>
              <a:t>82 132</a:t>
            </a:r>
            <a:r>
              <a:rPr b="1" lang="lt-LT" sz="2800" spc="-1" strike="noStrike">
                <a:solidFill>
                  <a:srgbClr val="000000"/>
                </a:solidFill>
                <a:latin typeface="Calibri"/>
              </a:rPr>
              <a:t> </a:t>
            </a:r>
            <a:r>
              <a:rPr b="0" lang="lt-LT" sz="2800" spc="-1" strike="noStrike">
                <a:solidFill>
                  <a:srgbClr val="000000"/>
                </a:solidFill>
                <a:latin typeface="Calibri"/>
              </a:rPr>
              <a:t>laboratoriškai patvirtinti atvejai pasaulyje</a:t>
            </a:r>
            <a:endParaRPr b="0" lang="lt-LT" sz="2800" spc="-1" strike="noStrike">
              <a:solidFill>
                <a:srgbClr val="000000"/>
              </a:solidFill>
              <a:latin typeface="Calibri"/>
            </a:endParaRPr>
          </a:p>
          <a:p>
            <a:pPr lvl="1" marL="685800" indent="-228240">
              <a:lnSpc>
                <a:spcPct val="90000"/>
              </a:lnSpc>
              <a:spcBef>
                <a:spcPts val="499"/>
              </a:spcBef>
              <a:buClr>
                <a:srgbClr val="003399"/>
              </a:buClr>
              <a:buFont typeface="Arial"/>
              <a:buChar char="•"/>
            </a:pPr>
            <a:r>
              <a:rPr b="1" lang="lt-LT" sz="2400" spc="-1" strike="noStrike">
                <a:solidFill>
                  <a:srgbClr val="003399"/>
                </a:solidFill>
                <a:latin typeface="Calibri"/>
              </a:rPr>
              <a:t>2 801</a:t>
            </a:r>
            <a:r>
              <a:rPr b="1" lang="lt-LT" sz="2400" spc="-1" strike="noStrike">
                <a:solidFill>
                  <a:srgbClr val="000000"/>
                </a:solidFill>
                <a:latin typeface="Calibri"/>
              </a:rPr>
              <a:t> </a:t>
            </a:r>
            <a:r>
              <a:rPr b="0" lang="lt-LT" sz="2400" spc="-1" strike="noStrike">
                <a:solidFill>
                  <a:srgbClr val="000000"/>
                </a:solidFill>
                <a:latin typeface="Calibri"/>
              </a:rPr>
              <a:t>mirties atvejai</a:t>
            </a:r>
            <a:endParaRPr b="0" lang="lt-LT" sz="2400" spc="-1" strike="noStrike">
              <a:solidFill>
                <a:srgbClr val="000000"/>
              </a:solidFill>
              <a:latin typeface="Calibri"/>
            </a:endParaRPr>
          </a:p>
          <a:p>
            <a:pPr>
              <a:lnSpc>
                <a:spcPct val="90000"/>
              </a:lnSpc>
              <a:spcBef>
                <a:spcPts val="1001"/>
              </a:spcBef>
            </a:pPr>
            <a:endParaRPr b="0" lang="lt-LT"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lt-LT" sz="2800" spc="-1" strike="noStrike">
                <a:solidFill>
                  <a:srgbClr val="000000"/>
                </a:solidFill>
                <a:latin typeface="Calibri"/>
              </a:rPr>
              <a:t>78 528 </a:t>
            </a:r>
            <a:r>
              <a:rPr b="0" lang="lt-LT" sz="2800" spc="-1" strike="noStrike">
                <a:solidFill>
                  <a:srgbClr val="000000"/>
                </a:solidFill>
                <a:latin typeface="Calibri"/>
              </a:rPr>
              <a:t>atvejai Kinijoje (96 proc.) </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lt-LT" sz="2800" spc="-1" strike="noStrike">
                <a:solidFill>
                  <a:srgbClr val="000000"/>
                </a:solidFill>
                <a:latin typeface="Calibri"/>
              </a:rPr>
              <a:t>Atvejai </a:t>
            </a:r>
            <a:r>
              <a:rPr b="0" lang="lt-LT" sz="2800" spc="-1" strike="noStrike">
                <a:solidFill>
                  <a:srgbClr val="000000"/>
                </a:solidFill>
                <a:latin typeface="Calibri"/>
              </a:rPr>
              <a:t>už Kinijos ribų </a:t>
            </a:r>
            <a:endParaRPr b="0" lang="lt-LT"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Honkonge (91), Makao (10), Pietų Korėja (1 595), Japonijoje (186), Singapūre (93), Iranas (139), Jungtinėse Amerikos Valstijose (59), Tailande (40), Taivane (32), Malaizijoje (22), Australijoje (23), Vietname (16), Jungtiniuose Arabų Emyratuose (13), Kanadoje (12), Irake (5), Indijoje (3), Filipinuose (3), Kuveite (26), Izraelyje (2), Rusijoje (2), Nepale (1), Šri Lankoje (1), Kambodžoje (1), Bahreine (33), Libane (2) ir Egipte (1), Omane (4), Pakistane (1)</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Japonijoje kruiziniame laive nustatyti 705 atvejai</a:t>
            </a:r>
            <a:endParaRPr b="0" lang="lt-LT" sz="2400" spc="-1" strike="noStrike">
              <a:solidFill>
                <a:srgbClr val="000000"/>
              </a:solidFill>
              <a:latin typeface="Calibri"/>
            </a:endParaRPr>
          </a:p>
          <a:p>
            <a:pPr>
              <a:lnSpc>
                <a:spcPct val="90000"/>
              </a:lnSpc>
              <a:spcBef>
                <a:spcPts val="1001"/>
              </a:spcBef>
            </a:pPr>
            <a:endParaRPr b="0" lang="lt-LT" sz="2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2800" spc="-1" strike="noStrike">
                <a:solidFill>
                  <a:srgbClr val="003399"/>
                </a:solidFill>
                <a:latin typeface="Arial"/>
              </a:rPr>
              <a:t>COVID-19 epidemiologinė situacija Europoje</a:t>
            </a:r>
            <a:br/>
            <a:r>
              <a:rPr b="0" lang="lt-LT" sz="2000" spc="-1" strike="noStrike">
                <a:solidFill>
                  <a:srgbClr val="000000"/>
                </a:solidFill>
                <a:latin typeface="Arial"/>
              </a:rPr>
              <a:t>(nuo 2019 m. gruodžio 31 d. iki 2020 m. vasario 27 d.)</a:t>
            </a:r>
            <a:endParaRPr b="0" lang="lt-LT" sz="2000" spc="-1" strike="noStrike">
              <a:solidFill>
                <a:srgbClr val="000000"/>
              </a:solidFill>
              <a:latin typeface="Calibri"/>
            </a:endParaRPr>
          </a:p>
        </p:txBody>
      </p:sp>
      <p:sp>
        <p:nvSpPr>
          <p:cNvPr id="50" name="TextShape 2"/>
          <p:cNvSpPr txBox="1"/>
          <p:nvPr/>
        </p:nvSpPr>
        <p:spPr>
          <a:xfrm>
            <a:off x="737640" y="179208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Europos ligų prevencijos ir kontrolės centro rizikos vertinimas </a:t>
            </a:r>
            <a:endParaRPr b="0" lang="lt-LT"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COVID-19 rizika ES/EEE šalių gyventojams yra nuo </a:t>
            </a:r>
            <a:r>
              <a:rPr b="0" lang="lt-LT" sz="2400" spc="-1" strike="noStrike">
                <a:solidFill>
                  <a:srgbClr val="003399"/>
                </a:solidFill>
                <a:latin typeface="Calibri"/>
              </a:rPr>
              <a:t>žemos iki vidutinės</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panašių į Italijoje COVID-19 židinių atsiradimo ES/EEE šalyse rizika yra </a:t>
            </a:r>
            <a:r>
              <a:rPr b="0" lang="lt-LT" sz="2400" spc="-1" strike="noStrike">
                <a:solidFill>
                  <a:srgbClr val="003399"/>
                </a:solidFill>
                <a:latin typeface="Calibri"/>
              </a:rPr>
              <a:t>nuo vidutinės iki aukštos</a:t>
            </a:r>
            <a:endParaRPr b="0" lang="lt-LT" sz="2400" spc="-1" strike="noStrike">
              <a:solidFill>
                <a:srgbClr val="000000"/>
              </a:solidFill>
              <a:latin typeface="Calibri"/>
            </a:endParaRPr>
          </a:p>
          <a:p>
            <a:pPr>
              <a:lnSpc>
                <a:spcPct val="90000"/>
              </a:lnSpc>
              <a:spcBef>
                <a:spcPts val="1001"/>
              </a:spcBef>
            </a:pPr>
            <a:endParaRPr b="0" lang="lt-LT" sz="2400" spc="-1" strike="noStrike">
              <a:solidFill>
                <a:srgbClr val="000000"/>
              </a:solidFill>
              <a:latin typeface="Calibri"/>
            </a:endParaRPr>
          </a:p>
          <a:p>
            <a:pPr marL="228600" indent="-228240">
              <a:lnSpc>
                <a:spcPct val="90000"/>
              </a:lnSpc>
              <a:spcBef>
                <a:spcPts val="1001"/>
              </a:spcBef>
              <a:buClr>
                <a:srgbClr val="003399"/>
              </a:buClr>
              <a:buFont typeface="Arial"/>
              <a:buChar char="•"/>
            </a:pPr>
            <a:r>
              <a:rPr b="1" lang="lt-LT" sz="2800" spc="-1" strike="noStrike">
                <a:solidFill>
                  <a:srgbClr val="003399"/>
                </a:solidFill>
                <a:latin typeface="Calibri"/>
              </a:rPr>
              <a:t>460 </a:t>
            </a:r>
            <a:r>
              <a:rPr b="0" lang="lt-LT" sz="2800" spc="-1" strike="noStrike">
                <a:solidFill>
                  <a:srgbClr val="000000"/>
                </a:solidFill>
                <a:latin typeface="Calibri"/>
              </a:rPr>
              <a:t>laboratoriškai patvirtinti atvejai ES šalyse</a:t>
            </a:r>
            <a:endParaRPr b="0" lang="lt-LT"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400 Italijoje, 21 atvejų Vokietijoje, 17 Prancūzijoje, 12 Ispanijoje, 2 Austrijoje, 2 Kroatijoje, 2 Suomijoje, 1 Švedijoje, 1 Belgijoje, 1 Danijoje, 1 Graikijoje, 1 Rumunijoje</a:t>
            </a:r>
            <a:endParaRPr b="0" lang="lt-LT" sz="2400" spc="-1" strike="noStrike">
              <a:solidFill>
                <a:srgbClr val="000000"/>
              </a:solidFill>
              <a:latin typeface="Calibri"/>
            </a:endParaRPr>
          </a:p>
          <a:p>
            <a:pPr marL="228600" indent="-228240">
              <a:lnSpc>
                <a:spcPct val="90000"/>
              </a:lnSpc>
              <a:spcBef>
                <a:spcPts val="1001"/>
              </a:spcBef>
              <a:buClr>
                <a:srgbClr val="003399"/>
              </a:buClr>
              <a:buFont typeface="Arial"/>
              <a:buChar char="•"/>
            </a:pPr>
            <a:r>
              <a:rPr b="1" lang="lt-LT" sz="2800" spc="-1" strike="noStrike">
                <a:solidFill>
                  <a:srgbClr val="003399"/>
                </a:solidFill>
                <a:latin typeface="Calibri"/>
              </a:rPr>
              <a:t>Kt.</a:t>
            </a:r>
            <a:r>
              <a:rPr b="0" lang="lt-LT" sz="2800" spc="-1" strike="noStrike">
                <a:solidFill>
                  <a:srgbClr val="000000"/>
                </a:solidFill>
                <a:latin typeface="Calibri"/>
              </a:rPr>
              <a:t> </a:t>
            </a:r>
            <a:endParaRPr b="0" lang="lt-LT"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13 atvejų Jungtinėje Karalystėje, 1 Šveicarijoje, 1 Gruzijoje, 1 Š.Makedonijoje, 1 Norvegijoje, </a:t>
            </a:r>
            <a:endParaRPr b="0" lang="lt-LT" sz="2400" spc="-1" strike="noStrike">
              <a:solidFill>
                <a:srgbClr val="000000"/>
              </a:solidFill>
              <a:latin typeface="Calibri"/>
            </a:endParaRPr>
          </a:p>
          <a:p>
            <a:pPr>
              <a:lnSpc>
                <a:spcPct val="90000"/>
              </a:lnSpc>
              <a:spcBef>
                <a:spcPts val="1001"/>
              </a:spcBef>
            </a:pPr>
            <a:endParaRPr b="0" lang="lt-LT" sz="2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2800" spc="-1" strike="noStrike">
                <a:solidFill>
                  <a:srgbClr val="003399"/>
                </a:solidFill>
                <a:latin typeface="Arial"/>
              </a:rPr>
              <a:t>COVID-19 epidemiologinė situacija Lietuvoje</a:t>
            </a:r>
            <a:br/>
            <a:r>
              <a:rPr b="0" lang="lt-LT" sz="2000" spc="-1" strike="noStrike">
                <a:solidFill>
                  <a:srgbClr val="000000"/>
                </a:solidFill>
                <a:latin typeface="Arial"/>
              </a:rPr>
              <a:t>(</a:t>
            </a:r>
            <a:r>
              <a:rPr b="1" lang="lt-LT" sz="2000" spc="-1" strike="noStrike">
                <a:solidFill>
                  <a:srgbClr val="000000"/>
                </a:solidFill>
                <a:latin typeface="Calibri Light"/>
              </a:rPr>
              <a:t>vasario 27 d. 12.00 val. duomenimis)</a:t>
            </a:r>
            <a:endParaRPr b="0" lang="lt-LT" sz="2000" spc="-1" strike="noStrike">
              <a:solidFill>
                <a:srgbClr val="000000"/>
              </a:solidFill>
              <a:latin typeface="Calibri"/>
            </a:endParaRPr>
          </a:p>
        </p:txBody>
      </p:sp>
      <p:sp>
        <p:nvSpPr>
          <p:cNvPr id="52"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Lietuvoje patvirtintų ligos atvejų: </a:t>
            </a:r>
            <a:r>
              <a:rPr b="1" lang="lt-LT" sz="2800" spc="-1" strike="noStrike">
                <a:solidFill>
                  <a:srgbClr val="003399"/>
                </a:solidFill>
                <a:latin typeface="Calibri"/>
              </a:rPr>
              <a:t>0</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Iki šiol iš viso atlikta tyrimų dėl įtariamo koronaviruso:</a:t>
            </a:r>
            <a:r>
              <a:rPr b="1" lang="lt-LT" sz="2800" spc="-1" strike="noStrike">
                <a:solidFill>
                  <a:srgbClr val="000000"/>
                </a:solidFill>
                <a:latin typeface="Calibri"/>
              </a:rPr>
              <a:t> </a:t>
            </a:r>
            <a:r>
              <a:rPr b="1" lang="lt-LT" sz="2800" spc="-1" strike="noStrike">
                <a:solidFill>
                  <a:srgbClr val="003399"/>
                </a:solidFill>
                <a:latin typeface="Calibri"/>
              </a:rPr>
              <a:t>59</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Laukiama rezultatų dėl: </a:t>
            </a:r>
            <a:r>
              <a:rPr b="1" lang="lt-LT" sz="2800" spc="-1" strike="noStrike">
                <a:solidFill>
                  <a:srgbClr val="003399"/>
                </a:solidFill>
                <a:latin typeface="Calibri"/>
              </a:rPr>
              <a:t>1 </a:t>
            </a:r>
            <a:r>
              <a:rPr b="0" lang="lt-LT" sz="2800" spc="-1" strike="noStrike">
                <a:solidFill>
                  <a:srgbClr val="000000"/>
                </a:solidFill>
                <a:latin typeface="Calibri"/>
              </a:rPr>
              <a:t>mėginio</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NVSC turimi duomenys apie keliavusius į Kiniją ir Šiaurės Italiją (stebima jų sveikatos būklė): </a:t>
            </a:r>
            <a:r>
              <a:rPr b="1" lang="lt-LT" sz="2800" spc="-1" strike="noStrike">
                <a:solidFill>
                  <a:srgbClr val="003399"/>
                </a:solidFill>
                <a:latin typeface="Calibri"/>
              </a:rPr>
              <a:t>2787</a:t>
            </a:r>
            <a:r>
              <a:rPr b="0" lang="lt-LT" sz="2800" spc="-1" strike="noStrike">
                <a:solidFill>
                  <a:srgbClr val="000000"/>
                </a:solidFill>
                <a:latin typeface="Calibri"/>
              </a:rPr>
              <a:t> asmenų </a:t>
            </a: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TextShape 1"/>
          <p:cNvSpPr txBox="1"/>
          <p:nvPr/>
        </p:nvSpPr>
        <p:spPr>
          <a:xfrm>
            <a:off x="838080" y="365040"/>
            <a:ext cx="10771920" cy="1325160"/>
          </a:xfrm>
          <a:prstGeom prst="rect">
            <a:avLst/>
          </a:prstGeom>
          <a:noFill/>
          <a:ln>
            <a:noFill/>
          </a:ln>
        </p:spPr>
        <p:txBody>
          <a:bodyPr anchor="ctr">
            <a:normAutofit/>
          </a:bodyPr>
          <a:p>
            <a:pPr>
              <a:lnSpc>
                <a:spcPct val="90000"/>
              </a:lnSpc>
            </a:pPr>
            <a:r>
              <a:rPr b="1" lang="lt-LT" sz="3200" spc="-1" strike="noStrike">
                <a:solidFill>
                  <a:srgbClr val="003399"/>
                </a:solidFill>
                <a:latin typeface="Arial"/>
              </a:rPr>
              <a:t>Teritorijos, kur vyksta COVID-19 plitimas visuomenėje </a:t>
            </a:r>
            <a:br/>
            <a:r>
              <a:rPr b="0" lang="lt-LT" sz="2200" spc="-1" strike="noStrike">
                <a:solidFill>
                  <a:srgbClr val="000000"/>
                </a:solidFill>
                <a:latin typeface="Arial"/>
              </a:rPr>
              <a:t>(atnaujinta vasario 27 d.)</a:t>
            </a:r>
            <a:endParaRPr b="0" lang="lt-LT" sz="2200" spc="-1" strike="noStrike">
              <a:solidFill>
                <a:srgbClr val="000000"/>
              </a:solidFill>
              <a:latin typeface="Calibri"/>
            </a:endParaRPr>
          </a:p>
        </p:txBody>
      </p:sp>
      <p:sp>
        <p:nvSpPr>
          <p:cNvPr id="54"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Kinija (visos provincijos)</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Šiaurės Italija (Lombardijos, Veneto, Pjemonto ir Emilijos-Romanijos regionai)</a:t>
            </a:r>
            <a:endParaRPr b="0" lang="lt-LT" sz="2800" spc="-1" strike="noStrike">
              <a:solidFill>
                <a:srgbClr val="000000"/>
              </a:solidFill>
              <a:latin typeface="Calibri"/>
            </a:endParaRPr>
          </a:p>
          <a:p>
            <a:pPr marL="228600" indent="-228240">
              <a:lnSpc>
                <a:spcPct val="90000"/>
              </a:lnSpc>
              <a:spcBef>
                <a:spcPts val="1001"/>
              </a:spcBef>
              <a:buClr>
                <a:srgbClr val="c00000"/>
              </a:buClr>
              <a:buFont typeface="Arial"/>
              <a:buChar char="•"/>
            </a:pPr>
            <a:r>
              <a:rPr b="0" lang="lt-LT" sz="2800" spc="-1" strike="noStrike">
                <a:solidFill>
                  <a:srgbClr val="c00000"/>
                </a:solidFill>
                <a:latin typeface="Calibri"/>
              </a:rPr>
              <a:t>Honkongas</a:t>
            </a:r>
            <a:endParaRPr b="0" lang="lt-LT" sz="2800" spc="-1" strike="noStrike">
              <a:solidFill>
                <a:srgbClr val="000000"/>
              </a:solidFill>
              <a:latin typeface="Calibri"/>
            </a:endParaRPr>
          </a:p>
          <a:p>
            <a:pPr marL="228600" indent="-228240">
              <a:lnSpc>
                <a:spcPct val="90000"/>
              </a:lnSpc>
              <a:spcBef>
                <a:spcPts val="1001"/>
              </a:spcBef>
              <a:buClr>
                <a:srgbClr val="c00000"/>
              </a:buClr>
              <a:buFont typeface="Arial"/>
              <a:buChar char="•"/>
            </a:pPr>
            <a:r>
              <a:rPr b="0" lang="lt-LT" sz="2800" spc="-1" strike="noStrike">
                <a:solidFill>
                  <a:srgbClr val="c00000"/>
                </a:solidFill>
                <a:latin typeface="Calibri"/>
              </a:rPr>
              <a:t>Iranas</a:t>
            </a:r>
            <a:endParaRPr b="0" lang="lt-LT" sz="2800" spc="-1" strike="noStrike">
              <a:solidFill>
                <a:srgbClr val="000000"/>
              </a:solidFill>
              <a:latin typeface="Calibri"/>
            </a:endParaRPr>
          </a:p>
          <a:p>
            <a:pPr marL="228600" indent="-228240">
              <a:lnSpc>
                <a:spcPct val="90000"/>
              </a:lnSpc>
              <a:spcBef>
                <a:spcPts val="1001"/>
              </a:spcBef>
              <a:buClr>
                <a:srgbClr val="c00000"/>
              </a:buClr>
              <a:buFont typeface="Arial"/>
              <a:buChar char="•"/>
            </a:pPr>
            <a:r>
              <a:rPr b="0" lang="lt-LT" sz="2800" spc="-1" strike="noStrike">
                <a:solidFill>
                  <a:srgbClr val="c00000"/>
                </a:solidFill>
                <a:latin typeface="Calibri"/>
              </a:rPr>
              <a:t>Japonija</a:t>
            </a:r>
            <a:endParaRPr b="0" lang="lt-LT" sz="2800" spc="-1" strike="noStrike">
              <a:solidFill>
                <a:srgbClr val="000000"/>
              </a:solidFill>
              <a:latin typeface="Calibri"/>
            </a:endParaRPr>
          </a:p>
          <a:p>
            <a:pPr marL="228600" indent="-228240">
              <a:lnSpc>
                <a:spcPct val="90000"/>
              </a:lnSpc>
              <a:spcBef>
                <a:spcPts val="1001"/>
              </a:spcBef>
              <a:buClr>
                <a:srgbClr val="c00000"/>
              </a:buClr>
              <a:buFont typeface="Arial"/>
              <a:buChar char="•"/>
            </a:pPr>
            <a:r>
              <a:rPr b="0" lang="lt-LT" sz="2800" spc="-1" strike="noStrike">
                <a:solidFill>
                  <a:srgbClr val="c00000"/>
                </a:solidFill>
                <a:latin typeface="Calibri"/>
              </a:rPr>
              <a:t>Pietų Korėja</a:t>
            </a:r>
            <a:endParaRPr b="0" lang="lt-LT" sz="2800" spc="-1" strike="noStrike">
              <a:solidFill>
                <a:srgbClr val="000000"/>
              </a:solidFill>
              <a:latin typeface="Calibri"/>
            </a:endParaRPr>
          </a:p>
          <a:p>
            <a:pPr marL="228600" indent="-228240">
              <a:lnSpc>
                <a:spcPct val="90000"/>
              </a:lnSpc>
              <a:spcBef>
                <a:spcPts val="1001"/>
              </a:spcBef>
              <a:buClr>
                <a:srgbClr val="c00000"/>
              </a:buClr>
              <a:buFont typeface="Arial"/>
              <a:buChar char="•"/>
            </a:pPr>
            <a:r>
              <a:rPr b="0" lang="lt-LT" sz="2800" spc="-1" strike="noStrike">
                <a:solidFill>
                  <a:srgbClr val="c00000"/>
                </a:solidFill>
                <a:latin typeface="Calibri"/>
              </a:rPr>
              <a:t>Singapūras</a:t>
            </a: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marL="457200" algn="r">
              <a:lnSpc>
                <a:spcPct val="90000"/>
              </a:lnSpc>
              <a:spcBef>
                <a:spcPts val="499"/>
              </a:spcBef>
            </a:pPr>
            <a:r>
              <a:rPr b="0" lang="lt-LT" sz="2400" spc="-1" strike="noStrike">
                <a:solidFill>
                  <a:srgbClr val="003399"/>
                </a:solidFill>
                <a:latin typeface="Calibri"/>
              </a:rPr>
              <a:t>sąrašas, keičiantis epidemiologinei situacijai, bus nuolat atnaujinamas </a:t>
            </a:r>
            <a:endParaRPr b="0" lang="lt-LT" sz="2400" spc="-1" strike="noStrike">
              <a:solidFill>
                <a:srgbClr val="000000"/>
              </a:solidFill>
              <a:latin typeface="Calibri"/>
            </a:endParaRPr>
          </a:p>
          <a:p>
            <a:pPr>
              <a:lnSpc>
                <a:spcPct val="90000"/>
              </a:lnSpc>
              <a:spcBef>
                <a:spcPts val="1001"/>
              </a:spcBef>
            </a:pPr>
            <a:endParaRPr b="0" lang="lt-LT" sz="24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3200" spc="-1" strike="noStrike">
                <a:solidFill>
                  <a:srgbClr val="003399"/>
                </a:solidFill>
                <a:latin typeface="Arial"/>
              </a:rPr>
              <a:t>Pasirengimas Lietuvoje</a:t>
            </a:r>
            <a:endParaRPr b="0" lang="lt-LT" sz="3200" spc="-1" strike="noStrike">
              <a:solidFill>
                <a:srgbClr val="000000"/>
              </a:solidFill>
              <a:latin typeface="Calibri"/>
            </a:endParaRPr>
          </a:p>
        </p:txBody>
      </p:sp>
      <p:sp>
        <p:nvSpPr>
          <p:cNvPr id="56"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2020-01-27 aktyvuotas SAM Ekstremalių situacijų operacijų centras</a:t>
            </a: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2020-01-29 Valstybės ekstremalių situacijų komisijos posėdis</a:t>
            </a: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2020-02-24 Valstybės ekstremalių situacijų komisijos posėdis </a:t>
            </a: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2020-02-26 – </a:t>
            </a:r>
            <a:r>
              <a:rPr b="1" lang="lt-LT" sz="2800" spc="-1" strike="noStrike">
                <a:solidFill>
                  <a:srgbClr val="ff0000"/>
                </a:solidFill>
                <a:latin typeface="Calibri"/>
              </a:rPr>
              <a:t>Valstybės lygio ekstremalioji situacija dėl naujojo koronaviruso COVID-19 grėsmės</a:t>
            </a:r>
            <a:endParaRPr b="0" lang="lt-LT" sz="2800" spc="-1" strike="noStrike">
              <a:solidFill>
                <a:srgbClr val="000000"/>
              </a:solidFill>
              <a:latin typeface="Calibri"/>
            </a:endParaRPr>
          </a:p>
          <a:p>
            <a:endParaRPr b="0" lang="lt-LT" sz="2800" spc="-1" strike="noStrike">
              <a:solidFill>
                <a:srgbClr val="000000"/>
              </a:solidFill>
              <a:latin typeface="Calibri"/>
            </a:endParaRPr>
          </a:p>
          <a:p>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3200" spc="-1" strike="noStrike">
                <a:solidFill>
                  <a:srgbClr val="003399"/>
                </a:solidFill>
                <a:latin typeface="Arial"/>
              </a:rPr>
              <a:t>Vykdomi veiksmai / veiklos kryptys</a:t>
            </a:r>
            <a:endParaRPr b="0" lang="lt-LT" sz="3200" spc="-1" strike="noStrike">
              <a:solidFill>
                <a:srgbClr val="000000"/>
              </a:solidFill>
              <a:latin typeface="Calibri"/>
            </a:endParaRPr>
          </a:p>
        </p:txBody>
      </p:sp>
      <p:sp>
        <p:nvSpPr>
          <p:cNvPr id="58"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Informacijos teikimas visuomenei </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Keliautojų informavimas </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Asmens sveikatos priežiūros įstaigų pasirengimas</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lt-LT" sz="2800" spc="-1" strike="noStrike">
                <a:solidFill>
                  <a:srgbClr val="000000"/>
                </a:solidFill>
                <a:latin typeface="Calibri"/>
              </a:rPr>
              <a:t>Tarpinstitucinis bendradarbiavimas</a:t>
            </a:r>
            <a:endParaRPr b="0" lang="lt-LT" sz="2800" spc="-1" strike="noStrike">
              <a:solidFill>
                <a:srgbClr val="000000"/>
              </a:solidFill>
              <a:latin typeface="Calibri"/>
            </a:endParaRPr>
          </a:p>
          <a:p>
            <a:endParaRPr b="0" lang="lt-LT" sz="2800" spc="-1" strike="noStrike">
              <a:solidFill>
                <a:srgbClr val="000000"/>
              </a:solidFill>
              <a:latin typeface="Calibri"/>
            </a:endParaRPr>
          </a:p>
          <a:p>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a:p>
            <a:pPr>
              <a:lnSpc>
                <a:spcPct val="90000"/>
              </a:lnSpc>
              <a:spcBef>
                <a:spcPts val="1001"/>
              </a:spcBef>
            </a:pPr>
            <a:endParaRPr b="0" lang="lt-LT" sz="28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lt-LT" sz="3200" spc="-1" strike="noStrike">
                <a:solidFill>
                  <a:srgbClr val="003399"/>
                </a:solidFill>
                <a:latin typeface="Arial"/>
              </a:rPr>
              <a:t>Visuomenės informavimas</a:t>
            </a:r>
            <a:endParaRPr b="0" lang="lt-LT" sz="3200" spc="-1" strike="noStrike">
              <a:solidFill>
                <a:srgbClr val="000000"/>
              </a:solidFill>
              <a:latin typeface="Calibri"/>
            </a:endParaRPr>
          </a:p>
        </p:txBody>
      </p:sp>
      <p:sp>
        <p:nvSpPr>
          <p:cNvPr id="60"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1" lang="lt-LT" sz="2800" spc="-1" strike="noStrike">
                <a:solidFill>
                  <a:srgbClr val="000000"/>
                </a:solidFill>
                <a:latin typeface="Calibri"/>
              </a:rPr>
              <a:t>Spaudos konferencijos</a:t>
            </a:r>
            <a:endParaRPr b="0" lang="lt-LT"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lt-LT" sz="2800" spc="-1" strike="noStrike">
                <a:solidFill>
                  <a:srgbClr val="000000"/>
                </a:solidFill>
                <a:latin typeface="Calibri"/>
              </a:rPr>
              <a:t>Internetinės svetainės</a:t>
            </a:r>
            <a:endParaRPr b="0" lang="lt-LT"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Sveikatos apsaugos ministerija</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Nacionalinis visuomenės sveikatos centras prie SAM</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Užkrečiamųjų ligų ir AIDS centras</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Ekstremalių sveikatai situacijų centras </a:t>
            </a:r>
            <a:endParaRPr b="0" lang="lt-LT"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lt-LT" sz="2800" spc="-1" strike="noStrike">
                <a:solidFill>
                  <a:srgbClr val="000000"/>
                </a:solidFill>
                <a:latin typeface="Calibri"/>
              </a:rPr>
              <a:t>Žiniasklaidos</a:t>
            </a:r>
            <a:r>
              <a:rPr b="0" lang="lt-LT" sz="2800" spc="-1" strike="noStrike">
                <a:solidFill>
                  <a:srgbClr val="000000"/>
                </a:solidFill>
                <a:latin typeface="Calibri"/>
              </a:rPr>
              <a:t> priemonės</a:t>
            </a:r>
            <a:endParaRPr b="0" lang="lt-LT"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interviu radijui, televizijai, naujienų portalams ir t.t. </a:t>
            </a:r>
            <a:endParaRPr b="0" lang="lt-LT"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lt-LT" sz="2800" spc="-1" strike="noStrike">
                <a:solidFill>
                  <a:srgbClr val="000000"/>
                </a:solidFill>
                <a:latin typeface="Calibri"/>
              </a:rPr>
              <a:t>Karštoji linija (NVSC) </a:t>
            </a:r>
            <a:r>
              <a:rPr b="0" lang="lt-LT" sz="2800" spc="-1" strike="noStrike">
                <a:solidFill>
                  <a:srgbClr val="000000"/>
                </a:solidFill>
                <a:latin typeface="Calibri"/>
              </a:rPr>
              <a:t>– 3 telefono numeriai</a:t>
            </a:r>
            <a:endParaRPr b="0" lang="lt-LT"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SAM linija</a:t>
            </a:r>
            <a:endParaRPr b="0" lang="lt-LT"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lt-LT" sz="2400" spc="-1" strike="noStrike">
                <a:solidFill>
                  <a:srgbClr val="000000"/>
                </a:solidFill>
                <a:latin typeface="Calibri"/>
              </a:rPr>
              <a:t>BPC </a:t>
            </a:r>
            <a:r>
              <a:rPr b="0" i="1" lang="lt-LT" sz="2400" spc="-1" strike="noStrike">
                <a:solidFill>
                  <a:srgbClr val="000000"/>
                </a:solidFill>
                <a:latin typeface="Calibri"/>
              </a:rPr>
              <a:t>Call</a:t>
            </a:r>
            <a:r>
              <a:rPr b="0" lang="lt-LT" sz="2400" spc="-1" strike="noStrike">
                <a:solidFill>
                  <a:srgbClr val="000000"/>
                </a:solidFill>
                <a:latin typeface="Calibri"/>
              </a:rPr>
              <a:t> centras</a:t>
            </a:r>
            <a:endParaRPr b="0" lang="lt-LT" sz="2400" spc="-1" strike="noStrike">
              <a:solidFill>
                <a:srgbClr val="000000"/>
              </a:solidFill>
              <a:latin typeface="Calibri"/>
            </a:endParaRPr>
          </a:p>
          <a:p>
            <a:endParaRPr b="0" lang="lt-LT" sz="2400" spc="-1" strike="noStrike">
              <a:solidFill>
                <a:srgbClr val="000000"/>
              </a:solidFill>
              <a:latin typeface="Calibri"/>
            </a:endParaRPr>
          </a:p>
          <a:p>
            <a:endParaRPr b="0" lang="lt-LT" sz="2400" spc="-1" strike="noStrike">
              <a:solidFill>
                <a:srgbClr val="000000"/>
              </a:solidFill>
              <a:latin typeface="Calibri"/>
            </a:endParaRPr>
          </a:p>
          <a:p>
            <a:pPr>
              <a:lnSpc>
                <a:spcPct val="90000"/>
              </a:lnSpc>
              <a:spcBef>
                <a:spcPts val="1001"/>
              </a:spcBef>
            </a:pPr>
            <a:endParaRPr b="0" lang="lt-LT" sz="2400" spc="-1" strike="noStrike">
              <a:solidFill>
                <a:srgbClr val="000000"/>
              </a:solidFill>
              <a:latin typeface="Calibri"/>
            </a:endParaRPr>
          </a:p>
          <a:p>
            <a:pPr>
              <a:lnSpc>
                <a:spcPct val="90000"/>
              </a:lnSpc>
              <a:spcBef>
                <a:spcPts val="1001"/>
              </a:spcBef>
            </a:pPr>
            <a:endParaRPr b="0" lang="lt-LT" sz="2400" spc="-1" strike="noStrike">
              <a:solidFill>
                <a:srgbClr val="000000"/>
              </a:solidFill>
              <a:latin typeface="Calibri"/>
            </a:endParaRPr>
          </a:p>
          <a:p>
            <a:pPr>
              <a:lnSpc>
                <a:spcPct val="90000"/>
              </a:lnSpc>
              <a:spcBef>
                <a:spcPts val="1001"/>
              </a:spcBef>
            </a:pPr>
            <a:endParaRPr b="0" lang="lt-LT"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EAF37C9D4C10FF4CA6BD45CDD49BC68F" ma:contentTypeVersion="4" ma:contentTypeDescription="Kurkite naują dokumentą." ma:contentTypeScope="" ma:versionID="f587fc6ff9b2007c6dfe06175528eca3">
  <xsd:schema xmlns:xsd="http://www.w3.org/2001/XMLSchema" xmlns:xs="http://www.w3.org/2001/XMLSchema" xmlns:p="http://schemas.microsoft.com/office/2006/metadata/properties" xmlns:ns2="161179ce-a12f-4860-a099-6e0e1cf5c21c" targetNamespace="http://schemas.microsoft.com/office/2006/metadata/properties" ma:root="true" ma:fieldsID="3aa49d28a9285ea23e7751d4bc900503" ns2:_="">
    <xsd:import namespace="161179ce-a12f-4860-a099-6e0e1cf5c2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1179ce-a12f-4860-a099-6e0e1cf5c2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EBB29B-4430-4C95-85AE-C646D2DCD996}">
  <ds:schemaRefs>
    <ds:schemaRef ds:uri="http://schemas.microsoft.com/sharepoint/v3/contenttype/forms"/>
  </ds:schemaRefs>
</ds:datastoreItem>
</file>

<file path=customXml/itemProps2.xml><?xml version="1.0" encoding="utf-8"?>
<ds:datastoreItem xmlns:ds="http://schemas.openxmlformats.org/officeDocument/2006/customXml" ds:itemID="{8B371946-2F4A-4A6D-A151-E9158889D915}">
  <ds:schemaRefs>
    <ds:schemaRef ds:uri="http://schemas.microsoft.com/office/2006/documentManagement/types"/>
    <ds:schemaRef ds:uri="http://schemas.microsoft.com/office/2006/metadata/properties"/>
    <ds:schemaRef ds:uri="http://www.w3.org/XML/1998/namespace"/>
    <ds:schemaRef ds:uri="http://purl.org/dc/terms/"/>
    <ds:schemaRef ds:uri="161179ce-a12f-4860-a099-6e0e1cf5c21c"/>
    <ds:schemaRef ds:uri="http://schemas.openxmlformats.org/package/2006/metadata/core-properties"/>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4434D329-BD29-4551-A22E-4FC43842E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1179ce-a12f-4860-a099-6e0e1cf5c2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248</TotalTime>
  <Application>LibreOffice/6.1.3.2$Windows_X86_64 LibreOffice_project/86daf60bf00efa86ad547e59e09d6bb77c699acb</Application>
  <Words>1013</Words>
  <Paragraphs>235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2020-01-27T07:54:50Z</dcterms:created>
  <dc:creator>Loreta Ašoklienė</dc:creator>
  <dc:description/>
  <dc:language>pl-PL</dc:language>
  <cp:lastModifiedBy>ed fed</cp:lastModifiedBy>
  <cp:lastPrinted>2020-02-27T10:31:41Z</cp:lastPrinted>
  <dcterms:modified xsi:type="dcterms:W3CDTF">2020-03-03T07:21:39Z</dcterms:modified>
  <cp:revision>29</cp:revision>
  <dc:subject/>
  <dc:title>„PowerPoint“ pateiktis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0x010100EAF37C9D4C10FF4CA6BD45CDD49BC68F</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18</vt:i4>
  </property>
</Properties>
</file>